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2" r:id="rId5"/>
    <p:sldId id="260" r:id="rId6"/>
    <p:sldId id="261" r:id="rId7"/>
    <p:sldId id="263" r:id="rId8"/>
    <p:sldId id="265" r:id="rId9"/>
    <p:sldId id="267" r:id="rId10"/>
    <p:sldId id="268" r:id="rId11"/>
    <p:sldId id="269" r:id="rId12"/>
    <p:sldId id="273" r:id="rId13"/>
    <p:sldId id="277" r:id="rId14"/>
    <p:sldId id="275" r:id="rId15"/>
    <p:sldId id="274" r:id="rId16"/>
    <p:sldId id="281" r:id="rId17"/>
    <p:sldId id="270" r:id="rId18"/>
    <p:sldId id="271" r:id="rId19"/>
    <p:sldId id="278" r:id="rId20"/>
    <p:sldId id="279" r:id="rId21"/>
    <p:sldId id="259" r:id="rId22"/>
    <p:sldId id="262" r:id="rId23"/>
    <p:sldId id="266"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03" autoAdjust="0"/>
    <p:restoredTop sz="94660"/>
  </p:normalViewPr>
  <p:slideViewPr>
    <p:cSldViewPr>
      <p:cViewPr varScale="1">
        <p:scale>
          <a:sx n="46" d="100"/>
          <a:sy n="46" d="100"/>
        </p:scale>
        <p:origin x="-61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429FBD1-17CC-46CB-8F49-14823D971132}" type="datetimeFigureOut">
              <a:rPr lang="en-US" smtClean="0"/>
              <a:pPr/>
              <a:t>11/6/2009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29EF941-8565-4D4D-8715-044A4B47CE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29FBD1-17CC-46CB-8F49-14823D971132}"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9EF941-8565-4D4D-8715-044A4B47CE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429FBD1-17CC-46CB-8F49-14823D971132}" type="datetimeFigureOut">
              <a:rPr lang="en-US" smtClean="0"/>
              <a:pPr/>
              <a:t>11/6/2009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29EF941-8565-4D4D-8715-044A4B47CED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429FBD1-17CC-46CB-8F49-14823D971132}" type="datetimeFigureOut">
              <a:rPr lang="en-US" smtClean="0"/>
              <a:pPr/>
              <a:t>11/6/2009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29EF941-8565-4D4D-8715-044A4B47CED1}"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429FBD1-17CC-46CB-8F49-14823D971132}" type="datetimeFigureOut">
              <a:rPr lang="en-US" smtClean="0"/>
              <a:pPr/>
              <a:t>11/6/2009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29EF941-8565-4D4D-8715-044A4B47CED1}"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429FBD1-17CC-46CB-8F49-14823D971132}" type="datetimeFigureOut">
              <a:rPr lang="en-US" smtClean="0"/>
              <a:pPr/>
              <a:t>11/6/2009</a:t>
            </a:fld>
            <a:endParaRPr lang="en-US"/>
          </a:p>
        </p:txBody>
      </p:sp>
      <p:sp>
        <p:nvSpPr>
          <p:cNvPr id="10" name="Slide Number Placeholder 9"/>
          <p:cNvSpPr>
            <a:spLocks noGrp="1"/>
          </p:cNvSpPr>
          <p:nvPr>
            <p:ph type="sldNum" sz="quarter" idx="16"/>
          </p:nvPr>
        </p:nvSpPr>
        <p:spPr/>
        <p:txBody>
          <a:bodyPr rtlCol="0"/>
          <a:lstStyle/>
          <a:p>
            <a:fld id="{429EF941-8565-4D4D-8715-044A4B47CED1}"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429FBD1-17CC-46CB-8F49-14823D971132}" type="datetimeFigureOut">
              <a:rPr lang="en-US" smtClean="0"/>
              <a:pPr/>
              <a:t>11/6/2009</a:t>
            </a:fld>
            <a:endParaRPr lang="en-US"/>
          </a:p>
        </p:txBody>
      </p:sp>
      <p:sp>
        <p:nvSpPr>
          <p:cNvPr id="12" name="Slide Number Placeholder 11"/>
          <p:cNvSpPr>
            <a:spLocks noGrp="1"/>
          </p:cNvSpPr>
          <p:nvPr>
            <p:ph type="sldNum" sz="quarter" idx="16"/>
          </p:nvPr>
        </p:nvSpPr>
        <p:spPr/>
        <p:txBody>
          <a:bodyPr rtlCol="0"/>
          <a:lstStyle/>
          <a:p>
            <a:fld id="{429EF941-8565-4D4D-8715-044A4B47CED1}"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429FBD1-17CC-46CB-8F49-14823D971132}" type="datetimeFigureOut">
              <a:rPr lang="en-US" smtClean="0"/>
              <a:pPr/>
              <a:t>11/6/2009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9EF941-8565-4D4D-8715-044A4B47CE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29FBD1-17CC-46CB-8F49-14823D971132}" type="datetimeFigureOut">
              <a:rPr lang="en-US" smtClean="0"/>
              <a:pPr/>
              <a:t>11/6/2009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29EF941-8565-4D4D-8715-044A4B47CE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429FBD1-17CC-46CB-8F49-14823D971132}" type="datetimeFigureOut">
              <a:rPr lang="en-US" smtClean="0"/>
              <a:pPr/>
              <a:t>11/6/2009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29EF941-8565-4D4D-8715-044A4B47CED1}"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6429FBD1-17CC-46CB-8F49-14823D971132}" type="datetimeFigureOut">
              <a:rPr lang="en-US" smtClean="0"/>
              <a:pPr/>
              <a:t>11/6/2009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29EF941-8565-4D4D-8715-044A4B47CED1}"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429FBD1-17CC-46CB-8F49-14823D971132}" type="datetimeFigureOut">
              <a:rPr lang="en-US" smtClean="0"/>
              <a:pPr/>
              <a:t>11/6/2009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29EF941-8565-4D4D-8715-044A4B47CE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cP5lCleK-PM&amp;feature=related" TargetMode="External"/><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gif"/></Relationships>
</file>

<file path=ppt/slides/_rels/slide21.xml.rels><?xml version="1.0" encoding="UTF-8" standalone="yes"?>
<Relationships xmlns="http://schemas.openxmlformats.org/package/2006/relationships"><Relationship Id="rId8" Type="http://schemas.openxmlformats.org/officeDocument/2006/relationships/hyperlink" Target="http://commons.wikimedia.org/wiki/File:Ivan_Pavlov_(Nobel).png" TargetMode="External"/><Relationship Id="rId3" Type="http://schemas.openxmlformats.org/officeDocument/2006/relationships/hyperlink" Target="http://nobelprize.org/nobel_prizes/medicine/laureates/1904/pavlov-bio.html%2021/10/09" TargetMode="External"/><Relationship Id="rId7" Type="http://schemas.openxmlformats.org/officeDocument/2006/relationships/hyperlink" Target="http://en.wikipedia.org/wiki/Classical_conditioning" TargetMode="External"/><Relationship Id="rId2" Type="http://schemas.openxmlformats.org/officeDocument/2006/relationships/hyperlink" Target="http://www.notablebiographies.com/Ni-Pe/Pavlov-Ivan.html" TargetMode="External"/><Relationship Id="rId1" Type="http://schemas.openxmlformats.org/officeDocument/2006/relationships/slideLayout" Target="../slideLayouts/slideLayout2.xml"/><Relationship Id="rId6" Type="http://schemas.openxmlformats.org/officeDocument/2006/relationships/hyperlink" Target="http://en.wikipedia.org/wiki/Ivan_Pavlov" TargetMode="External"/><Relationship Id="rId5" Type="http://schemas.openxmlformats.org/officeDocument/2006/relationships/hyperlink" Target="http://www.nndb.com/people/656/000087395/" TargetMode="External"/><Relationship Id="rId10" Type="http://schemas.openxmlformats.org/officeDocument/2006/relationships/hyperlink" Target="http://www.age-of-the-sage.org/psychology/pavlov.html" TargetMode="External"/><Relationship Id="rId4" Type="http://schemas.openxmlformats.org/officeDocument/2006/relationships/hyperlink" Target="http://psychology.about.com/od/classicalconditioning/a/pavlovs-dogs.htm" TargetMode="External"/><Relationship Id="rId9" Type="http://schemas.openxmlformats.org/officeDocument/2006/relationships/hyperlink" Target="http://www.ivanpavlov.com/"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www.mobipocket.com/eBooks/cover_remote/ID1439/Pharmacology525.jpg" TargetMode="External"/><Relationship Id="rId3" Type="http://schemas.openxmlformats.org/officeDocument/2006/relationships/hyperlink" Target="http://img.webring.com/r/a/antichristiancoa/logo" TargetMode="External"/><Relationship Id="rId7" Type="http://schemas.openxmlformats.org/officeDocument/2006/relationships/hyperlink" Target="http://www.cs.ucsb.edu/~rusvika/images/map.jpg" TargetMode="External"/><Relationship Id="rId2" Type="http://schemas.openxmlformats.org/officeDocument/2006/relationships/hyperlink" Target="http://school.discoveryeducation.com/clipart/images/diploma.gif" TargetMode="External"/><Relationship Id="rId1" Type="http://schemas.openxmlformats.org/officeDocument/2006/relationships/slideLayout" Target="../slideLayouts/slideLayout2.xml"/><Relationship Id="rId6" Type="http://schemas.openxmlformats.org/officeDocument/2006/relationships/hyperlink" Target="http://www.hometips.com/catimages/0121_lwn_lawn_garden.jpg" TargetMode="External"/><Relationship Id="rId11" Type="http://schemas.openxmlformats.org/officeDocument/2006/relationships/hyperlink" Target="http://www.familyhopecenter.org/images/cortex_indepth_large.jpg" TargetMode="External"/><Relationship Id="rId5" Type="http://schemas.openxmlformats.org/officeDocument/2006/relationships/hyperlink" Target="http://www.freefoto.com/images/05/08/05_08_10---Cross-at-Sunset_web.jpg" TargetMode="External"/><Relationship Id="rId10" Type="http://schemas.openxmlformats.org/officeDocument/2006/relationships/hyperlink" Target="http://content.answers.com/main/content/img/getty/8/5/3274685.jpg" TargetMode="External"/><Relationship Id="rId4" Type="http://schemas.openxmlformats.org/officeDocument/2006/relationships/hyperlink" Target="http://www.super-science-fair-projects.com/image-files/kayla.gif" TargetMode="External"/><Relationship Id="rId9" Type="http://schemas.openxmlformats.org/officeDocument/2006/relationships/hyperlink" Target="http://www.ivanpavlov.com/pics/fig-3.gi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www.marksaylor.com/images/petrillo/england/cementary.jpg" TargetMode="External"/><Relationship Id="rId3" Type="http://schemas.openxmlformats.org/officeDocument/2006/relationships/hyperlink" Target="http://farm4.static.flickr.com/3235/2839961882_f3719366e5.jpg?v=0" TargetMode="External"/><Relationship Id="rId7" Type="http://schemas.openxmlformats.org/officeDocument/2006/relationships/hyperlink" Target="http://tvlowcostnz.files.wordpress.com/2008/06/cartoon.jpg" TargetMode="External"/><Relationship Id="rId2" Type="http://schemas.openxmlformats.org/officeDocument/2006/relationships/hyperlink" Target="http://russiatoday.com/s/obj/2009-06-12/03.jpg" TargetMode="External"/><Relationship Id="rId1" Type="http://schemas.openxmlformats.org/officeDocument/2006/relationships/slideLayout" Target="../slideLayouts/slideLayout2.xml"/><Relationship Id="rId6" Type="http://schemas.openxmlformats.org/officeDocument/2006/relationships/hyperlink" Target="http://www.northern.ac.uk/learning/NCMaterial/Psychology/lifespan%20folder/PAVLOV.gif" TargetMode="External"/><Relationship Id="rId5" Type="http://schemas.openxmlformats.org/officeDocument/2006/relationships/hyperlink" Target="http://www.age-of-the-sage.org/psychology/pavlov_conditioning_dogs.gif" TargetMode="External"/><Relationship Id="rId4" Type="http://schemas.openxmlformats.org/officeDocument/2006/relationships/hyperlink" Target="http://www.hilton.derbyshire.sch.uk/homedir/images/WeddingCartoon.jp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upload.wikimedia.org/wikipedia/en/c/c2/NobelPrize.JPG" TargetMode="External"/><Relationship Id="rId2" Type="http://schemas.openxmlformats.org/officeDocument/2006/relationships/hyperlink" Target="http://flowstate.homestead.com/files/pavlov.jpg" TargetMode="External"/><Relationship Id="rId1" Type="http://schemas.openxmlformats.org/officeDocument/2006/relationships/slideLayout" Target="../slideLayouts/slideLayout2.xml"/><Relationship Id="rId4" Type="http://schemas.openxmlformats.org/officeDocument/2006/relationships/hyperlink" Target="http://wahooart.com/A55A04/w.nsf/OPRA/BRUE-5ZKDA9/$File/Mikhail%20Nesterov%20-%20Portrait%20of%20Ivan%20Pavlov.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85800"/>
            <a:ext cx="7543800" cy="3886200"/>
          </a:xfrm>
        </p:spPr>
        <p:txBody>
          <a:bodyPr>
            <a:noAutofit/>
          </a:bodyPr>
          <a:lstStyle/>
          <a:p>
            <a:r>
              <a:rPr lang="en-US" sz="9600" dirty="0" smtClean="0"/>
              <a:t>IVAN </a:t>
            </a:r>
            <a:br>
              <a:rPr lang="en-US" sz="9600" dirty="0" smtClean="0"/>
            </a:br>
            <a:r>
              <a:rPr lang="en-US" sz="9600" dirty="0" smtClean="0"/>
              <a:t>PAVLOV</a:t>
            </a:r>
            <a:endParaRPr lang="en-US" sz="9600" dirty="0"/>
          </a:p>
        </p:txBody>
      </p:sp>
      <p:sp>
        <p:nvSpPr>
          <p:cNvPr id="3" name="Subtitle 2"/>
          <p:cNvSpPr>
            <a:spLocks noGrp="1"/>
          </p:cNvSpPr>
          <p:nvPr>
            <p:ph type="subTitle" idx="1"/>
          </p:nvPr>
        </p:nvSpPr>
        <p:spPr/>
        <p:txBody>
          <a:bodyPr>
            <a:noAutofit/>
          </a:bodyPr>
          <a:lstStyle/>
          <a:p>
            <a:r>
              <a:rPr lang="en-US" sz="4000" dirty="0" smtClean="0"/>
              <a:t>By: Michelle Espinosa</a:t>
            </a:r>
            <a:endParaRPr lang="en-US" sz="4000" dirty="0"/>
          </a:p>
        </p:txBody>
      </p:sp>
      <p:pic>
        <p:nvPicPr>
          <p:cNvPr id="35842" name="Picture 2" descr="http://www.psywww.com/intropsych/ch05_conditioning/05pavlov.jpg"/>
          <p:cNvPicPr>
            <a:picLocks noChangeAspect="1" noChangeArrowheads="1"/>
          </p:cNvPicPr>
          <p:nvPr/>
        </p:nvPicPr>
        <p:blipFill>
          <a:blip r:embed="rId2" cstate="print"/>
          <a:srcRect/>
          <a:stretch>
            <a:fillRect/>
          </a:stretch>
        </p:blipFill>
        <p:spPr bwMode="auto">
          <a:xfrm>
            <a:off x="4876800" y="1295400"/>
            <a:ext cx="2860675" cy="3886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EXPERIMENTING</a:t>
            </a:r>
            <a:endParaRPr lang="en-US" b="1" dirty="0"/>
          </a:p>
        </p:txBody>
      </p:sp>
      <p:sp>
        <p:nvSpPr>
          <p:cNvPr id="3" name="Content Placeholder 2"/>
          <p:cNvSpPr>
            <a:spLocks noGrp="1"/>
          </p:cNvSpPr>
          <p:nvPr>
            <p:ph sz="quarter" idx="1"/>
          </p:nvPr>
        </p:nvSpPr>
        <p:spPr/>
        <p:txBody>
          <a:bodyPr>
            <a:normAutofit fontScale="92500" lnSpcReduction="10000"/>
          </a:bodyPr>
          <a:lstStyle/>
          <a:p>
            <a:r>
              <a:rPr lang="en-US" b="1" dirty="0" smtClean="0">
                <a:solidFill>
                  <a:schemeClr val="accent2"/>
                </a:solidFill>
              </a:rPr>
              <a:t>Experiments carried out by Pavlov and his scholars showed that conditioned reflexes originate in the cerebral cortex, which acts as the prime distributor and organizer of all activity of the organism and which is responsible for the very delicate equilibrium of an animal with its </a:t>
            </a:r>
          </a:p>
          <a:p>
            <a:pPr>
              <a:buNone/>
            </a:pPr>
            <a:r>
              <a:rPr lang="en-US" b="1" dirty="0" smtClean="0">
                <a:solidFill>
                  <a:schemeClr val="accent2"/>
                </a:solidFill>
              </a:rPr>
              <a:t>	environment. In connection with the</a:t>
            </a:r>
          </a:p>
          <a:p>
            <a:pPr>
              <a:buNone/>
            </a:pPr>
            <a:r>
              <a:rPr lang="en-US" b="1" dirty="0" smtClean="0">
                <a:solidFill>
                  <a:schemeClr val="accent2"/>
                </a:solidFill>
              </a:rPr>
              <a:t>	discovery of this general suggest</a:t>
            </a:r>
          </a:p>
          <a:p>
            <a:pPr>
              <a:buNone/>
            </a:pPr>
            <a:r>
              <a:rPr lang="en-US" b="1" dirty="0" smtClean="0">
                <a:solidFill>
                  <a:schemeClr val="accent2"/>
                </a:solidFill>
              </a:rPr>
              <a:t>   Pavlov proceeded to investigate</a:t>
            </a:r>
          </a:p>
          <a:p>
            <a:pPr>
              <a:buNone/>
            </a:pPr>
            <a:r>
              <a:rPr lang="en-US" b="1" dirty="0" smtClean="0">
                <a:solidFill>
                  <a:schemeClr val="accent2"/>
                </a:solidFill>
              </a:rPr>
              <a:t>   artificial conditioned reflexes.</a:t>
            </a:r>
            <a:endParaRPr lang="en-US" b="1" dirty="0">
              <a:solidFill>
                <a:schemeClr val="accent2"/>
              </a:solidFill>
            </a:endParaRPr>
          </a:p>
        </p:txBody>
      </p:sp>
      <p:pic>
        <p:nvPicPr>
          <p:cNvPr id="4" name="Picture 3" descr="http://content.answers.com/main/content/img/getty/8/5/3274685.jpg"/>
          <p:cNvPicPr/>
          <p:nvPr/>
        </p:nvPicPr>
        <p:blipFill>
          <a:blip r:embed="rId2" cstate="print"/>
          <a:srcRect/>
          <a:stretch>
            <a:fillRect/>
          </a:stretch>
        </p:blipFill>
        <p:spPr bwMode="auto">
          <a:xfrm>
            <a:off x="6705600" y="3962400"/>
            <a:ext cx="2209800" cy="267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DISCOVERIES</a:t>
            </a:r>
            <a:endParaRPr lang="en-US" b="1" dirty="0"/>
          </a:p>
        </p:txBody>
      </p:sp>
      <p:sp>
        <p:nvSpPr>
          <p:cNvPr id="3" name="Content Placeholder 2"/>
          <p:cNvSpPr>
            <a:spLocks noGrp="1"/>
          </p:cNvSpPr>
          <p:nvPr>
            <p:ph sz="quarter" idx="1"/>
          </p:nvPr>
        </p:nvSpPr>
        <p:spPr>
          <a:xfrm>
            <a:off x="609600" y="1600200"/>
            <a:ext cx="8156448" cy="5257800"/>
          </a:xfrm>
        </p:spPr>
        <p:txBody>
          <a:bodyPr>
            <a:normAutofit lnSpcReduction="10000"/>
          </a:bodyPr>
          <a:lstStyle/>
          <a:p>
            <a:r>
              <a:rPr lang="en-US" dirty="0" smtClean="0">
                <a:solidFill>
                  <a:schemeClr val="accent2"/>
                </a:solidFill>
              </a:rPr>
              <a:t>Research in Pavlov's laboratories over a number of years revealed for the first time the basic laws governing the functioning of the cortex of the great hemispheres. Many physiologists were drawn to the problem of developing Pavlov's basic laws governing the activity of the cerebrum. </a:t>
            </a:r>
          </a:p>
          <a:p>
            <a:pPr>
              <a:buNone/>
            </a:pPr>
            <a:r>
              <a:rPr lang="en-US" dirty="0" smtClean="0">
                <a:solidFill>
                  <a:schemeClr val="accent2"/>
                </a:solidFill>
              </a:rPr>
              <a:t>	As a result of all this research </a:t>
            </a:r>
          </a:p>
          <a:p>
            <a:pPr>
              <a:buNone/>
            </a:pPr>
            <a:r>
              <a:rPr lang="en-US" dirty="0" smtClean="0">
                <a:solidFill>
                  <a:schemeClr val="accent2"/>
                </a:solidFill>
              </a:rPr>
              <a:t>	there emerged an included </a:t>
            </a:r>
          </a:p>
          <a:p>
            <a:pPr>
              <a:buNone/>
            </a:pPr>
            <a:r>
              <a:rPr lang="en-US" dirty="0" smtClean="0">
                <a:solidFill>
                  <a:schemeClr val="accent2"/>
                </a:solidFill>
              </a:rPr>
              <a:t>	</a:t>
            </a:r>
            <a:r>
              <a:rPr lang="en-US" dirty="0" err="1" smtClean="0">
                <a:solidFill>
                  <a:schemeClr val="accent2"/>
                </a:solidFill>
              </a:rPr>
              <a:t>Pavlovian</a:t>
            </a:r>
            <a:r>
              <a:rPr lang="en-US" dirty="0" smtClean="0">
                <a:solidFill>
                  <a:schemeClr val="accent2"/>
                </a:solidFill>
              </a:rPr>
              <a:t> theory on higher </a:t>
            </a:r>
          </a:p>
          <a:p>
            <a:pPr>
              <a:buNone/>
            </a:pPr>
            <a:r>
              <a:rPr lang="en-US" dirty="0" smtClean="0">
                <a:solidFill>
                  <a:schemeClr val="accent2"/>
                </a:solidFill>
              </a:rPr>
              <a:t>	nervous activity.</a:t>
            </a:r>
            <a:r>
              <a:rPr lang="en-US" dirty="0" smtClean="0"/>
              <a:t/>
            </a:r>
            <a:br>
              <a:rPr lang="en-US" dirty="0" smtClean="0"/>
            </a:br>
            <a:endParaRPr lang="en-US" dirty="0"/>
          </a:p>
        </p:txBody>
      </p:sp>
      <p:pic>
        <p:nvPicPr>
          <p:cNvPr id="4" name="Picture 3" descr="http://www.familyhopecenter.org/images/cortex_indepth_large.jpg"/>
          <p:cNvPicPr/>
          <p:nvPr/>
        </p:nvPicPr>
        <p:blipFill>
          <a:blip r:embed="rId2" cstate="print"/>
          <a:srcRect/>
          <a:stretch>
            <a:fillRect/>
          </a:stretch>
        </p:blipFill>
        <p:spPr bwMode="auto">
          <a:xfrm>
            <a:off x="5943600" y="4038600"/>
            <a:ext cx="2962810" cy="2624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b="1" dirty="0" smtClean="0"/>
              <a:t>PAVLOV’S DOGS</a:t>
            </a:r>
            <a:endParaRPr lang="en-US" b="1" dirty="0"/>
          </a:p>
        </p:txBody>
      </p:sp>
      <p:sp>
        <p:nvSpPr>
          <p:cNvPr id="3" name="2 Marcador de contenido"/>
          <p:cNvSpPr>
            <a:spLocks noGrp="1"/>
          </p:cNvSpPr>
          <p:nvPr>
            <p:ph sz="quarter" idx="1"/>
          </p:nvPr>
        </p:nvSpPr>
        <p:spPr>
          <a:xfrm>
            <a:off x="228600" y="1600200"/>
            <a:ext cx="8537448" cy="5257800"/>
          </a:xfrm>
        </p:spPr>
        <p:txBody>
          <a:bodyPr>
            <a:normAutofit/>
          </a:bodyPr>
          <a:lstStyle/>
          <a:p>
            <a:r>
              <a:rPr lang="en-US" sz="2800" b="1" dirty="0" smtClean="0">
                <a:solidFill>
                  <a:schemeClr val="accent2"/>
                </a:solidFill>
              </a:rPr>
              <a:t>It was while studying digestion in dogs that Pavlov noted an interesting incidence, his canine subjects would begin to salivate whenever an assistant entered the room. Pavlov </a:t>
            </a:r>
          </a:p>
          <a:p>
            <a:pPr>
              <a:buNone/>
            </a:pPr>
            <a:r>
              <a:rPr lang="en-US" sz="2800" b="1" dirty="0" smtClean="0">
                <a:solidFill>
                  <a:schemeClr val="accent2"/>
                </a:solidFill>
              </a:rPr>
              <a:t>	then focused on investigating </a:t>
            </a:r>
          </a:p>
          <a:p>
            <a:pPr>
              <a:buNone/>
            </a:pPr>
            <a:r>
              <a:rPr lang="en-US" sz="2800" b="1" dirty="0" smtClean="0">
                <a:solidFill>
                  <a:schemeClr val="accent2"/>
                </a:solidFill>
              </a:rPr>
              <a:t>	exactly how these conditioned </a:t>
            </a:r>
          </a:p>
          <a:p>
            <a:pPr>
              <a:buNone/>
            </a:pPr>
            <a:r>
              <a:rPr lang="en-US" sz="2800" b="1" dirty="0" smtClean="0">
                <a:solidFill>
                  <a:schemeClr val="accent2"/>
                </a:solidFill>
              </a:rPr>
              <a:t>	responses are learned or </a:t>
            </a:r>
          </a:p>
          <a:p>
            <a:pPr>
              <a:buNone/>
            </a:pPr>
            <a:r>
              <a:rPr lang="en-US" sz="2800" b="1" dirty="0" smtClean="0">
                <a:solidFill>
                  <a:schemeClr val="accent2"/>
                </a:solidFill>
              </a:rPr>
              <a:t>	acquired. </a:t>
            </a:r>
            <a:endParaRPr lang="en-US" b="1" dirty="0"/>
          </a:p>
        </p:txBody>
      </p:sp>
      <p:pic>
        <p:nvPicPr>
          <p:cNvPr id="4" name="3 Imagen" descr="http://www.numyspace.co.uk/~unn_evdw3/py0503/www05/lh1/DISCUSS-FILES/discussion_17_files/richdiesslin_pavlovs_dog.gif"/>
          <p:cNvPicPr/>
          <p:nvPr/>
        </p:nvPicPr>
        <p:blipFill>
          <a:blip r:embed="rId2" cstate="print"/>
          <a:stretch>
            <a:fillRect/>
          </a:stretch>
        </p:blipFill>
        <p:spPr bwMode="auto">
          <a:xfrm>
            <a:off x="5410200" y="3124200"/>
            <a:ext cx="274320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b="1" dirty="0" smtClean="0"/>
              <a:t>CONDUCTING THE EXPIRIMENT</a:t>
            </a:r>
            <a:endParaRPr lang="en-US" b="1" dirty="0"/>
          </a:p>
        </p:txBody>
      </p:sp>
      <p:sp>
        <p:nvSpPr>
          <p:cNvPr id="3" name="2 Marcador de contenido"/>
          <p:cNvSpPr>
            <a:spLocks noGrp="1"/>
          </p:cNvSpPr>
          <p:nvPr>
            <p:ph sz="quarter" idx="1"/>
          </p:nvPr>
        </p:nvSpPr>
        <p:spPr>
          <a:xfrm>
            <a:off x="152400" y="1600200"/>
            <a:ext cx="8458200" cy="4953000"/>
          </a:xfrm>
        </p:spPr>
        <p:txBody>
          <a:bodyPr>
            <a:noAutofit/>
          </a:bodyPr>
          <a:lstStyle/>
          <a:p>
            <a:r>
              <a:rPr lang="en-US" sz="1600" b="1" dirty="0" smtClean="0">
                <a:solidFill>
                  <a:schemeClr val="accent2"/>
                </a:solidFill>
              </a:rPr>
              <a:t>In a series of experiments, Pavlov set out to provoke a conditioned response to a previously neutral stimulus. He used food as the unconditioned stimulus. The sound of a bell was chosen to be the neutral stimulus. The dogs would first be exposed to the sound of the bell, and then the food was immediately presented.</a:t>
            </a:r>
          </a:p>
          <a:p>
            <a:r>
              <a:rPr lang="en-US" sz="1600" b="1" dirty="0" smtClean="0">
                <a:solidFill>
                  <a:schemeClr val="accent2"/>
                </a:solidFill>
              </a:rPr>
              <a:t>After several conditioning trials, Pavlov noted that the dogs began to salivate after hearing the bell. "A stimulus which was neutral.” </a:t>
            </a:r>
          </a:p>
          <a:p>
            <a:pPr>
              <a:buNone/>
            </a:pPr>
            <a:r>
              <a:rPr lang="en-US" sz="1600" b="1" dirty="0" smtClean="0">
                <a:solidFill>
                  <a:schemeClr val="accent2"/>
                </a:solidFill>
              </a:rPr>
              <a:t>	Pavlov wrote of the results. "We </a:t>
            </a:r>
          </a:p>
          <a:p>
            <a:pPr>
              <a:buNone/>
            </a:pPr>
            <a:r>
              <a:rPr lang="en-US" sz="1600" b="1" dirty="0" smtClean="0">
                <a:solidFill>
                  <a:schemeClr val="accent2"/>
                </a:solidFill>
              </a:rPr>
              <a:t>	observed that, after several repetitions</a:t>
            </a:r>
          </a:p>
          <a:p>
            <a:pPr>
              <a:buNone/>
            </a:pPr>
            <a:r>
              <a:rPr lang="en-US" sz="1600" b="1" dirty="0" smtClean="0">
                <a:solidFill>
                  <a:schemeClr val="accent2"/>
                </a:solidFill>
              </a:rPr>
              <a:t>	 of the combined stimulation, the sounds</a:t>
            </a:r>
          </a:p>
          <a:p>
            <a:pPr>
              <a:buNone/>
            </a:pPr>
            <a:r>
              <a:rPr lang="en-US" sz="1600" b="1" dirty="0" smtClean="0">
                <a:solidFill>
                  <a:schemeClr val="accent2"/>
                </a:solidFill>
              </a:rPr>
              <a:t>	 of the bell had acquired the property of </a:t>
            </a:r>
          </a:p>
          <a:p>
            <a:pPr>
              <a:buNone/>
            </a:pPr>
            <a:r>
              <a:rPr lang="en-US" sz="1600" b="1" dirty="0" smtClean="0">
                <a:solidFill>
                  <a:schemeClr val="accent2"/>
                </a:solidFill>
              </a:rPr>
              <a:t>	stimulating salivary secretion." In other </a:t>
            </a:r>
          </a:p>
          <a:p>
            <a:pPr>
              <a:buNone/>
            </a:pPr>
            <a:r>
              <a:rPr lang="en-US" sz="1600" b="1" dirty="0" smtClean="0">
                <a:solidFill>
                  <a:schemeClr val="accent2"/>
                </a:solidFill>
              </a:rPr>
              <a:t>	words, the bell had become what is known</a:t>
            </a:r>
          </a:p>
          <a:p>
            <a:pPr>
              <a:buNone/>
            </a:pPr>
            <a:r>
              <a:rPr lang="en-US" sz="1600" b="1" dirty="0" smtClean="0">
                <a:solidFill>
                  <a:schemeClr val="accent2"/>
                </a:solidFill>
              </a:rPr>
              <a:t>	 as a conditioned stimulus that then provoked </a:t>
            </a:r>
          </a:p>
          <a:p>
            <a:pPr>
              <a:buNone/>
            </a:pPr>
            <a:r>
              <a:rPr lang="en-US" sz="1600" b="1" dirty="0" smtClean="0">
                <a:solidFill>
                  <a:schemeClr val="accent2"/>
                </a:solidFill>
              </a:rPr>
              <a:t>	a conditioned response (salivation).</a:t>
            </a:r>
          </a:p>
          <a:p>
            <a:endParaRPr lang="en-US" sz="1600" b="1" dirty="0"/>
          </a:p>
        </p:txBody>
      </p:sp>
      <p:pic>
        <p:nvPicPr>
          <p:cNvPr id="4" name="3 Marcador de contenido" descr="http://www.northern.ac.uk/learning/NCMaterial/Psychology/lifespan%20folder/PAVLOV.gif"/>
          <p:cNvPicPr>
            <a:picLocks/>
          </p:cNvPicPr>
          <p:nvPr/>
        </p:nvPicPr>
        <p:blipFill>
          <a:blip r:embed="rId2" cstate="print"/>
          <a:srcRect/>
          <a:stretch>
            <a:fillRect/>
          </a:stretch>
        </p:blipFill>
        <p:spPr bwMode="auto">
          <a:xfrm>
            <a:off x="4953000" y="3124200"/>
            <a:ext cx="320040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n-US" b="1" dirty="0" smtClean="0"/>
              <a:t>CLASSICAL CONDITIONING VIDEO</a:t>
            </a:r>
            <a:endParaRPr lang="en-US" b="1" dirty="0"/>
          </a:p>
        </p:txBody>
      </p:sp>
      <p:pic>
        <p:nvPicPr>
          <p:cNvPr id="5" name="4 Imagen" descr="http://www.age-of-the-sage.org/psychology/pavlov_conditioning_dogs.gif"/>
          <p:cNvPicPr/>
          <p:nvPr/>
        </p:nvPicPr>
        <p:blipFill>
          <a:blip r:embed="rId2" cstate="print"/>
          <a:srcRect/>
          <a:stretch>
            <a:fillRect/>
          </a:stretch>
        </p:blipFill>
        <p:spPr bwMode="auto">
          <a:xfrm>
            <a:off x="4876800" y="2209800"/>
            <a:ext cx="3886200" cy="2895600"/>
          </a:xfrm>
          <a:prstGeom prst="rect">
            <a:avLst/>
          </a:prstGeom>
          <a:noFill/>
          <a:ln w="9525">
            <a:noFill/>
            <a:miter lim="800000"/>
            <a:headEnd/>
            <a:tailEnd/>
          </a:ln>
        </p:spPr>
      </p:pic>
      <p:sp>
        <p:nvSpPr>
          <p:cNvPr id="6" name="5 Marcador de contenido"/>
          <p:cNvSpPr>
            <a:spLocks noGrp="1"/>
          </p:cNvSpPr>
          <p:nvPr>
            <p:ph sz="quarter" idx="1"/>
          </p:nvPr>
        </p:nvSpPr>
        <p:spPr>
          <a:xfrm>
            <a:off x="609600" y="1600200"/>
            <a:ext cx="8156448" cy="1524000"/>
          </a:xfrm>
        </p:spPr>
        <p:txBody>
          <a:bodyPr/>
          <a:lstStyle/>
          <a:p>
            <a:r>
              <a:rPr lang="en-US" dirty="0" smtClean="0">
                <a:hlinkClick r:id="rId3"/>
              </a:rPr>
              <a:t>http://www.youtube.com/watch?v=cP5lCleK-PM&amp;feature=related</a:t>
            </a:r>
            <a:endParaRPr lang="en-US" dirty="0"/>
          </a:p>
        </p:txBody>
      </p:sp>
      <p:sp>
        <p:nvSpPr>
          <p:cNvPr id="8" name="7 CuadroTexto"/>
          <p:cNvSpPr txBox="1"/>
          <p:nvPr/>
        </p:nvSpPr>
        <p:spPr>
          <a:xfrm>
            <a:off x="685800" y="3124200"/>
            <a:ext cx="4114800" cy="2246769"/>
          </a:xfrm>
          <a:prstGeom prst="rect">
            <a:avLst/>
          </a:prstGeom>
          <a:noFill/>
        </p:spPr>
        <p:txBody>
          <a:bodyPr wrap="square" rtlCol="0">
            <a:spAutoFit/>
          </a:bodyPr>
          <a:lstStyle/>
          <a:p>
            <a:pPr>
              <a:buFont typeface="Wingdings" pitchFamily="2" charset="2"/>
              <a:buChar char="q"/>
            </a:pPr>
            <a:r>
              <a:rPr lang="en-US" sz="2800" b="1" dirty="0" smtClean="0">
                <a:solidFill>
                  <a:schemeClr val="accent2"/>
                </a:solidFill>
              </a:rPr>
              <a:t>This video will demonstrate a clearer explanation of how Pavlov’s experiment worked.</a:t>
            </a:r>
            <a:endParaRPr lang="en-US" sz="2800" b="1" dirty="0">
              <a:solidFill>
                <a:schemeClr val="accent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228600"/>
            <a:ext cx="8153400" cy="990600"/>
          </a:xfrm>
        </p:spPr>
        <p:txBody>
          <a:bodyPr>
            <a:normAutofit fontScale="90000"/>
          </a:bodyPr>
          <a:lstStyle/>
          <a:p>
            <a:r>
              <a:rPr lang="en-US" b="1" dirty="0" smtClean="0"/>
              <a:t/>
            </a:r>
            <a:br>
              <a:rPr lang="en-US" b="1" dirty="0" smtClean="0"/>
            </a:br>
            <a:endParaRPr lang="en-US" dirty="0"/>
          </a:p>
        </p:txBody>
      </p:sp>
      <p:sp>
        <p:nvSpPr>
          <p:cNvPr id="3" name="2 Marcador de contenido"/>
          <p:cNvSpPr>
            <a:spLocks noGrp="1"/>
          </p:cNvSpPr>
          <p:nvPr>
            <p:ph sz="quarter" idx="1"/>
          </p:nvPr>
        </p:nvSpPr>
        <p:spPr>
          <a:xfrm>
            <a:off x="533400" y="1828800"/>
            <a:ext cx="8153400" cy="4495800"/>
          </a:xfrm>
        </p:spPr>
        <p:txBody>
          <a:bodyPr>
            <a:normAutofit fontScale="92500" lnSpcReduction="10000"/>
          </a:bodyPr>
          <a:lstStyle/>
          <a:p>
            <a:r>
              <a:rPr lang="en-US" b="1" dirty="0" smtClean="0">
                <a:solidFill>
                  <a:schemeClr val="accent2"/>
                </a:solidFill>
              </a:rPr>
              <a:t>Pavlov's discovery of classical conditioning remains one of the most important in psychology's history. In addition to forming the basis of what would become behavioral psychology, the conditioning process remains important today for numerous applications, including behavioral modification and mental health </a:t>
            </a:r>
          </a:p>
          <a:p>
            <a:pPr>
              <a:buNone/>
            </a:pPr>
            <a:r>
              <a:rPr lang="en-US" b="1" dirty="0" smtClean="0">
                <a:solidFill>
                  <a:schemeClr val="accent2"/>
                </a:solidFill>
              </a:rPr>
              <a:t>	treatment. Classical </a:t>
            </a:r>
          </a:p>
          <a:p>
            <a:pPr>
              <a:buNone/>
            </a:pPr>
            <a:r>
              <a:rPr lang="en-US" b="1" dirty="0" smtClean="0">
                <a:solidFill>
                  <a:schemeClr val="accent2"/>
                </a:solidFill>
              </a:rPr>
              <a:t>	conditioning is often used to</a:t>
            </a:r>
          </a:p>
          <a:p>
            <a:pPr>
              <a:buNone/>
            </a:pPr>
            <a:r>
              <a:rPr lang="en-US" b="1" dirty="0" smtClean="0">
                <a:solidFill>
                  <a:schemeClr val="accent2"/>
                </a:solidFill>
              </a:rPr>
              <a:t>	 treat phobias, anxiety and </a:t>
            </a:r>
          </a:p>
          <a:p>
            <a:pPr>
              <a:buNone/>
            </a:pPr>
            <a:r>
              <a:rPr lang="en-US" b="1" dirty="0" smtClean="0">
                <a:solidFill>
                  <a:schemeClr val="accent2"/>
                </a:solidFill>
              </a:rPr>
              <a:t>	panic disorders.</a:t>
            </a:r>
          </a:p>
          <a:p>
            <a:endParaRPr lang="en-US" dirty="0"/>
          </a:p>
        </p:txBody>
      </p:sp>
      <p:sp>
        <p:nvSpPr>
          <p:cNvPr id="6" name="5 CuadroTexto"/>
          <p:cNvSpPr txBox="1"/>
          <p:nvPr/>
        </p:nvSpPr>
        <p:spPr>
          <a:xfrm>
            <a:off x="152400" y="457200"/>
            <a:ext cx="9144000" cy="584775"/>
          </a:xfrm>
          <a:prstGeom prst="rect">
            <a:avLst/>
          </a:prstGeom>
          <a:noFill/>
        </p:spPr>
        <p:txBody>
          <a:bodyPr wrap="square" rtlCol="0">
            <a:spAutoFit/>
          </a:bodyPr>
          <a:lstStyle/>
          <a:p>
            <a:pPr algn="ctr"/>
            <a:r>
              <a:rPr lang="en-US" sz="3200" b="1" dirty="0" smtClean="0">
                <a:solidFill>
                  <a:schemeClr val="tx2"/>
                </a:solidFill>
                <a:latin typeface="+mj-lt"/>
                <a:ea typeface="+mj-ea"/>
                <a:cs typeface="+mj-cs"/>
              </a:rPr>
              <a:t>THE IMPACT OF PAVLOV’S RESEARCH</a:t>
            </a:r>
          </a:p>
        </p:txBody>
      </p:sp>
      <p:pic>
        <p:nvPicPr>
          <p:cNvPr id="7" name="6 Imagen" descr="http://tvlowcostnz.files.wordpress.com/2008/06/cartoon.jpg"/>
          <p:cNvPicPr/>
          <p:nvPr/>
        </p:nvPicPr>
        <p:blipFill>
          <a:blip r:embed="rId2" cstate="print"/>
          <a:srcRect/>
          <a:stretch>
            <a:fillRect/>
          </a:stretch>
        </p:blipFill>
        <p:spPr bwMode="auto">
          <a:xfrm>
            <a:off x="5867400" y="4038600"/>
            <a:ext cx="2819400" cy="266700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INFLUENCE ON POPULAR CULTURE</a:t>
            </a:r>
            <a:r>
              <a:rPr lang="en-US" dirty="0" smtClean="0"/>
              <a:t>:</a:t>
            </a:r>
            <a:endParaRPr lang="en-US" dirty="0"/>
          </a:p>
        </p:txBody>
      </p:sp>
      <p:sp>
        <p:nvSpPr>
          <p:cNvPr id="3" name="Content Placeholder 2"/>
          <p:cNvSpPr>
            <a:spLocks noGrp="1"/>
          </p:cNvSpPr>
          <p:nvPr>
            <p:ph sz="quarter" idx="1"/>
          </p:nvPr>
        </p:nvSpPr>
        <p:spPr>
          <a:xfrm>
            <a:off x="533400" y="1600200"/>
            <a:ext cx="5178552" cy="5257800"/>
          </a:xfrm>
        </p:spPr>
        <p:txBody>
          <a:bodyPr>
            <a:normAutofit fontScale="32500" lnSpcReduction="20000"/>
          </a:bodyPr>
          <a:lstStyle/>
          <a:p>
            <a:r>
              <a:rPr lang="en-US" sz="7400" b="1" dirty="0" smtClean="0">
                <a:solidFill>
                  <a:schemeClr val="accent2"/>
                </a:solidFill>
              </a:rPr>
              <a:t>Pavlov's research on conditional reflexes greatly influenced not only science, but also popular culture. The phrase "Pavlov's dog" is often used to describe someone who merely reacts to a situation rather than use critical thinking. </a:t>
            </a:r>
            <a:r>
              <a:rPr lang="en-US" sz="7400" b="1" dirty="0" err="1" smtClean="0">
                <a:solidFill>
                  <a:schemeClr val="accent2"/>
                </a:solidFill>
              </a:rPr>
              <a:t>Pavlovian</a:t>
            </a:r>
            <a:r>
              <a:rPr lang="en-US" sz="7400" b="1" dirty="0" smtClean="0">
                <a:solidFill>
                  <a:schemeClr val="accent2"/>
                </a:solidFill>
              </a:rPr>
              <a:t> conditioning was a major theme in </a:t>
            </a:r>
            <a:r>
              <a:rPr lang="en-US" sz="7400" b="1" dirty="0" err="1" smtClean="0">
                <a:solidFill>
                  <a:schemeClr val="accent2"/>
                </a:solidFill>
              </a:rPr>
              <a:t>Aldous</a:t>
            </a:r>
            <a:r>
              <a:rPr lang="en-US" sz="7400" b="1" dirty="0" smtClean="0">
                <a:solidFill>
                  <a:schemeClr val="accent2"/>
                </a:solidFill>
              </a:rPr>
              <a:t> Huxley’s novel, </a:t>
            </a:r>
            <a:r>
              <a:rPr lang="en-US" sz="7400" b="1" i="1" dirty="0" smtClean="0">
                <a:solidFill>
                  <a:schemeClr val="accent2"/>
                </a:solidFill>
              </a:rPr>
              <a:t>Brave New World</a:t>
            </a:r>
            <a:r>
              <a:rPr lang="en-US" sz="7400" b="1" dirty="0" smtClean="0">
                <a:solidFill>
                  <a:schemeClr val="accent2"/>
                </a:solidFill>
              </a:rPr>
              <a:t>, and also to a large degree in Thomas Pynchon, Pynchon's </a:t>
            </a:r>
            <a:r>
              <a:rPr lang="en-US" sz="7400" b="1" i="1" dirty="0" smtClean="0">
                <a:solidFill>
                  <a:schemeClr val="accent2"/>
                </a:solidFill>
              </a:rPr>
              <a:t>Gravity's</a:t>
            </a:r>
            <a:r>
              <a:rPr lang="en-US" sz="7400" b="1" dirty="0" smtClean="0">
                <a:solidFill>
                  <a:schemeClr val="accent2"/>
                </a:solidFill>
              </a:rPr>
              <a:t>. His theories also had and have an impact on popular American science-fiction dramas such as The X-Files and Fringe (TV series)</a:t>
            </a:r>
          </a:p>
          <a:p>
            <a:pPr>
              <a:buNone/>
            </a:pPr>
            <a:r>
              <a:rPr lang="en-US" sz="4900" b="1" dirty="0" smtClean="0">
                <a:solidFill>
                  <a:schemeClr val="accent2"/>
                </a:solidFill>
              </a:rPr>
              <a:t/>
            </a:r>
            <a:br>
              <a:rPr lang="en-US" sz="4900" b="1" dirty="0" smtClean="0">
                <a:solidFill>
                  <a:schemeClr val="accent2"/>
                </a:solidFill>
              </a:rPr>
            </a:br>
            <a:endParaRPr lang="en-US" sz="4900" b="1" dirty="0">
              <a:solidFill>
                <a:schemeClr val="accent2"/>
              </a:solidFill>
            </a:endParaRPr>
          </a:p>
        </p:txBody>
      </p:sp>
      <p:pic>
        <p:nvPicPr>
          <p:cNvPr id="4" name="Picture 3" descr="http://3.bp.blogspot.com/_QNq0NdpCuCQ/SXwDCmf2yLI/AAAAAAAADJ0/CWk0wGA4aU0/s320/Iron+Maiden+-+Brave+New+World+(2000).jpg"/>
          <p:cNvPicPr/>
          <p:nvPr/>
        </p:nvPicPr>
        <p:blipFill>
          <a:blip r:embed="rId2" cstate="print"/>
          <a:srcRect/>
          <a:stretch>
            <a:fillRect/>
          </a:stretch>
        </p:blipFill>
        <p:spPr bwMode="auto">
          <a:xfrm>
            <a:off x="5867400" y="2209800"/>
            <a:ext cx="2667000" cy="30575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AWARDS</a:t>
            </a:r>
            <a:endParaRPr lang="en-US" b="1" dirty="0"/>
          </a:p>
        </p:txBody>
      </p:sp>
      <p:sp>
        <p:nvSpPr>
          <p:cNvPr id="3" name="Content Placeholder 2"/>
          <p:cNvSpPr>
            <a:spLocks noGrp="1"/>
          </p:cNvSpPr>
          <p:nvPr>
            <p:ph sz="quarter" idx="1"/>
          </p:nvPr>
        </p:nvSpPr>
        <p:spPr>
          <a:xfrm>
            <a:off x="0" y="1600200"/>
            <a:ext cx="8153400" cy="5257800"/>
          </a:xfrm>
        </p:spPr>
        <p:txBody>
          <a:bodyPr>
            <a:normAutofit fontScale="92500" lnSpcReduction="20000"/>
          </a:bodyPr>
          <a:lstStyle/>
          <a:p>
            <a:r>
              <a:rPr lang="en-US" b="1" dirty="0" smtClean="0">
                <a:solidFill>
                  <a:schemeClr val="accent2"/>
                </a:solidFill>
              </a:rPr>
              <a:t>In 1901 he was elected a corresponding</a:t>
            </a:r>
          </a:p>
          <a:p>
            <a:pPr>
              <a:buNone/>
            </a:pPr>
            <a:r>
              <a:rPr lang="en-US" b="1" dirty="0" smtClean="0">
                <a:solidFill>
                  <a:schemeClr val="accent2"/>
                </a:solidFill>
              </a:rPr>
              <a:t>	 member of the Russian Academy of </a:t>
            </a:r>
          </a:p>
          <a:p>
            <a:pPr>
              <a:buNone/>
            </a:pPr>
            <a:r>
              <a:rPr lang="en-US" b="1" dirty="0" smtClean="0">
                <a:solidFill>
                  <a:schemeClr val="accent2"/>
                </a:solidFill>
              </a:rPr>
              <a:t>	Sciences.</a:t>
            </a:r>
          </a:p>
          <a:p>
            <a:r>
              <a:rPr lang="en-US" b="1" dirty="0" smtClean="0">
                <a:solidFill>
                  <a:schemeClr val="accent2"/>
                </a:solidFill>
              </a:rPr>
              <a:t>1904 he was awarded a Nobel Prize.</a:t>
            </a:r>
          </a:p>
          <a:p>
            <a:r>
              <a:rPr lang="en-US" b="1" dirty="0" smtClean="0">
                <a:solidFill>
                  <a:schemeClr val="accent2"/>
                </a:solidFill>
              </a:rPr>
              <a:t>1907 he was elected Academician of the Russian Academy of Sciences.</a:t>
            </a:r>
          </a:p>
          <a:p>
            <a:r>
              <a:rPr lang="en-US" b="1" dirty="0" smtClean="0">
                <a:solidFill>
                  <a:schemeClr val="accent2"/>
                </a:solidFill>
              </a:rPr>
              <a:t>In 1912 he was given an honorary doctorate at Cambridge University and in the following years honorary membership of various scientific societies abroad. </a:t>
            </a:r>
          </a:p>
          <a:p>
            <a:r>
              <a:rPr lang="en-US" b="1" dirty="0" smtClean="0">
                <a:solidFill>
                  <a:schemeClr val="accent2"/>
                </a:solidFill>
              </a:rPr>
              <a:t>Finally, upon the recommendation of the Medical Academy of Paris, he was awarded the Order of the Legion of </a:t>
            </a:r>
            <a:r>
              <a:rPr lang="en-US" b="1" dirty="0" err="1" smtClean="0">
                <a:solidFill>
                  <a:schemeClr val="accent2"/>
                </a:solidFill>
              </a:rPr>
              <a:t>Honour</a:t>
            </a:r>
            <a:r>
              <a:rPr lang="en-US" b="1" dirty="0" smtClean="0">
                <a:solidFill>
                  <a:schemeClr val="accent2"/>
                </a:solidFill>
              </a:rPr>
              <a:t> (1915).</a:t>
            </a:r>
            <a:r>
              <a:rPr lang="en-US" dirty="0" smtClean="0">
                <a:solidFill>
                  <a:schemeClr val="accent2"/>
                </a:solidFill>
              </a:rPr>
              <a:t/>
            </a:r>
            <a:br>
              <a:rPr lang="en-US" dirty="0" smtClean="0">
                <a:solidFill>
                  <a:schemeClr val="accent2"/>
                </a:solidFill>
              </a:rPr>
            </a:br>
            <a:endParaRPr lang="en-US" dirty="0">
              <a:solidFill>
                <a:schemeClr val="accent2"/>
              </a:solidFill>
            </a:endParaRPr>
          </a:p>
        </p:txBody>
      </p:sp>
      <p:pic>
        <p:nvPicPr>
          <p:cNvPr id="5" name="Picture 4" descr="http://farm4.static.flickr.com/3235/2839961882_f3719366e5.jpg?v=0"/>
          <p:cNvPicPr/>
          <p:nvPr/>
        </p:nvPicPr>
        <p:blipFill>
          <a:blip r:embed="rId2" cstate="print"/>
          <a:srcRect/>
          <a:stretch>
            <a:fillRect/>
          </a:stretch>
        </p:blipFill>
        <p:spPr bwMode="auto">
          <a:xfrm>
            <a:off x="6781800" y="304800"/>
            <a:ext cx="1828800" cy="26479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LIFE ACHIEVEMENTS</a:t>
            </a:r>
            <a:endParaRPr lang="en-US" b="1" dirty="0"/>
          </a:p>
        </p:txBody>
      </p:sp>
      <p:sp>
        <p:nvSpPr>
          <p:cNvPr id="3" name="Content Placeholder 2"/>
          <p:cNvSpPr>
            <a:spLocks noGrp="1"/>
          </p:cNvSpPr>
          <p:nvPr>
            <p:ph sz="quarter" idx="1"/>
          </p:nvPr>
        </p:nvSpPr>
        <p:spPr>
          <a:xfrm>
            <a:off x="152400" y="1524000"/>
            <a:ext cx="8153400" cy="5029200"/>
          </a:xfrm>
        </p:spPr>
        <p:txBody>
          <a:bodyPr>
            <a:normAutofit fontScale="92500" lnSpcReduction="20000"/>
          </a:bodyPr>
          <a:lstStyle/>
          <a:p>
            <a:r>
              <a:rPr lang="en-US" sz="3100" dirty="0" smtClean="0">
                <a:solidFill>
                  <a:schemeClr val="accent2"/>
                </a:solidFill>
              </a:rPr>
              <a:t>Pavlov directed all his hard energy towards scientific reforms. He devoted much effort to transforming the physiological institutions headed by him into world centers of scientific knowledge, and it is generally acknowledged that he succeeded in this attempt. Pavlov nurtured a great school of physiologists, which produced many distinguished pupils. He left the richest scientific legacy </a:t>
            </a:r>
          </a:p>
          <a:p>
            <a:pPr>
              <a:buNone/>
            </a:pPr>
            <a:r>
              <a:rPr lang="en-US" sz="3100" dirty="0" smtClean="0">
                <a:solidFill>
                  <a:schemeClr val="accent2"/>
                </a:solidFill>
              </a:rPr>
              <a:t>	- a brilliant group of pupils, who would </a:t>
            </a:r>
          </a:p>
          <a:p>
            <a:pPr>
              <a:buNone/>
            </a:pPr>
            <a:r>
              <a:rPr lang="en-US" sz="3100" dirty="0" smtClean="0">
                <a:solidFill>
                  <a:schemeClr val="accent2"/>
                </a:solidFill>
              </a:rPr>
              <a:t>	continue developing the ideas of their</a:t>
            </a:r>
          </a:p>
          <a:p>
            <a:pPr>
              <a:buNone/>
            </a:pPr>
            <a:r>
              <a:rPr lang="en-US" sz="3100" dirty="0" smtClean="0">
                <a:solidFill>
                  <a:schemeClr val="accent2"/>
                </a:solidFill>
              </a:rPr>
              <a:t>	master, and a crowd of followers all </a:t>
            </a:r>
          </a:p>
          <a:p>
            <a:pPr>
              <a:buNone/>
            </a:pPr>
            <a:r>
              <a:rPr lang="en-US" sz="3100" dirty="0" smtClean="0">
                <a:solidFill>
                  <a:schemeClr val="accent2"/>
                </a:solidFill>
              </a:rPr>
              <a:t>	over the world.</a:t>
            </a:r>
            <a:r>
              <a:rPr lang="en-US" dirty="0" smtClean="0">
                <a:solidFill>
                  <a:schemeClr val="accent2"/>
                </a:solidFill>
              </a:rPr>
              <a:t/>
            </a:r>
            <a:br>
              <a:rPr lang="en-US" dirty="0" smtClean="0">
                <a:solidFill>
                  <a:schemeClr val="accent2"/>
                </a:solidFill>
              </a:rPr>
            </a:br>
            <a:endParaRPr lang="en-US" dirty="0">
              <a:solidFill>
                <a:schemeClr val="accent2"/>
              </a:solidFill>
            </a:endParaRPr>
          </a:p>
        </p:txBody>
      </p:sp>
      <p:pic>
        <p:nvPicPr>
          <p:cNvPr id="4" name="Picture 3" descr="http://russiatoday.com/s/obj/2009-06-12/03.jpg"/>
          <p:cNvPicPr/>
          <p:nvPr/>
        </p:nvPicPr>
        <p:blipFill>
          <a:blip r:embed="rId2" cstate="print"/>
          <a:srcRect/>
          <a:stretch>
            <a:fillRect/>
          </a:stretch>
        </p:blipFill>
        <p:spPr bwMode="auto">
          <a:xfrm>
            <a:off x="6629400" y="4114800"/>
            <a:ext cx="2209800" cy="25146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b="1" dirty="0" smtClean="0"/>
              <a:t>DEATH</a:t>
            </a:r>
            <a:endParaRPr lang="en-US" b="1" dirty="0"/>
          </a:p>
        </p:txBody>
      </p:sp>
      <p:sp>
        <p:nvSpPr>
          <p:cNvPr id="3" name="2 Marcador de contenido"/>
          <p:cNvSpPr>
            <a:spLocks noGrp="1"/>
          </p:cNvSpPr>
          <p:nvPr>
            <p:ph sz="quarter" idx="1"/>
          </p:nvPr>
        </p:nvSpPr>
        <p:spPr/>
        <p:txBody>
          <a:bodyPr/>
          <a:lstStyle/>
          <a:p>
            <a:r>
              <a:rPr lang="en-US" b="1" dirty="0" smtClean="0">
                <a:solidFill>
                  <a:schemeClr val="accent2"/>
                </a:solidFill>
              </a:rPr>
              <a:t>Died on February 271936 in St. Petersburg, Russia. The cause of death is unspecified, and his Remains were Buried in </a:t>
            </a:r>
            <a:r>
              <a:rPr lang="en-US" b="1" dirty="0" err="1" smtClean="0">
                <a:solidFill>
                  <a:schemeClr val="accent2"/>
                </a:solidFill>
              </a:rPr>
              <a:t>Volkovskoye</a:t>
            </a:r>
            <a:r>
              <a:rPr lang="en-US" b="1" dirty="0" smtClean="0">
                <a:solidFill>
                  <a:schemeClr val="accent2"/>
                </a:solidFill>
              </a:rPr>
              <a:t> Memorial Cemetery, St. Petersburg, Russia.</a:t>
            </a:r>
          </a:p>
          <a:p>
            <a:r>
              <a:rPr lang="en-US" b="1" dirty="0" smtClean="0">
                <a:solidFill>
                  <a:schemeClr val="accent2"/>
                </a:solidFill>
              </a:rPr>
              <a:t>Pavlov will always be remembered for being  the father of the phenomenon of classical conditioning. </a:t>
            </a:r>
            <a:br>
              <a:rPr lang="en-US" b="1" dirty="0" smtClean="0">
                <a:solidFill>
                  <a:schemeClr val="accent2"/>
                </a:solidFill>
              </a:rPr>
            </a:br>
            <a:endParaRPr lang="en-US" b="1" dirty="0">
              <a:solidFill>
                <a:schemeClr val="accent2"/>
              </a:solidFill>
            </a:endParaRPr>
          </a:p>
        </p:txBody>
      </p:sp>
      <p:pic>
        <p:nvPicPr>
          <p:cNvPr id="4" name="3 Imagen" descr="http://www.marksaylor.com/images/petrillo/england/cementary.jpg"/>
          <p:cNvPicPr/>
          <p:nvPr/>
        </p:nvPicPr>
        <p:blipFill>
          <a:blip r:embed="rId2" cstate="print"/>
          <a:srcRect/>
          <a:stretch>
            <a:fillRect/>
          </a:stretch>
        </p:blipFill>
        <p:spPr bwMode="auto">
          <a:xfrm>
            <a:off x="3429000" y="4419600"/>
            <a:ext cx="3200400" cy="228600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EARLY LIFE</a:t>
            </a:r>
            <a:endParaRPr lang="en-US" b="1" dirty="0"/>
          </a:p>
        </p:txBody>
      </p:sp>
      <p:sp>
        <p:nvSpPr>
          <p:cNvPr id="3" name="Content Placeholder 2"/>
          <p:cNvSpPr>
            <a:spLocks noGrp="1"/>
          </p:cNvSpPr>
          <p:nvPr>
            <p:ph sz="quarter" idx="1"/>
          </p:nvPr>
        </p:nvSpPr>
        <p:spPr/>
        <p:txBody>
          <a:bodyPr/>
          <a:lstStyle/>
          <a:p>
            <a:r>
              <a:rPr lang="en-US" b="1" dirty="0" smtClean="0">
                <a:solidFill>
                  <a:schemeClr val="accent2">
                    <a:lumMod val="75000"/>
                  </a:schemeClr>
                </a:solidFill>
              </a:rPr>
              <a:t>Ivan Petrovich Pavlov was born on September 14, 1849 at Ryazan, where his father, Peter Dmitrievich Pavlov, was a village priest. </a:t>
            </a:r>
          </a:p>
          <a:p>
            <a:r>
              <a:rPr lang="en-US" b="1" dirty="0" smtClean="0">
                <a:solidFill>
                  <a:schemeClr val="accent2">
                    <a:lumMod val="75000"/>
                  </a:schemeClr>
                </a:solidFill>
              </a:rPr>
              <a:t>He was educated first at the </a:t>
            </a:r>
          </a:p>
          <a:p>
            <a:pPr>
              <a:buNone/>
            </a:pPr>
            <a:r>
              <a:rPr lang="en-US" b="1" dirty="0" smtClean="0">
                <a:solidFill>
                  <a:schemeClr val="accent2">
                    <a:lumMod val="75000"/>
                  </a:schemeClr>
                </a:solidFill>
              </a:rPr>
              <a:t>	church school in Ryazan and </a:t>
            </a:r>
          </a:p>
          <a:p>
            <a:pPr>
              <a:buNone/>
            </a:pPr>
            <a:r>
              <a:rPr lang="en-US" b="1" dirty="0" smtClean="0">
                <a:solidFill>
                  <a:schemeClr val="accent2">
                    <a:lumMod val="75000"/>
                  </a:schemeClr>
                </a:solidFill>
              </a:rPr>
              <a:t>	then at the theological </a:t>
            </a:r>
          </a:p>
          <a:p>
            <a:pPr>
              <a:buNone/>
            </a:pPr>
            <a:r>
              <a:rPr lang="en-US" b="1" dirty="0" smtClean="0">
                <a:solidFill>
                  <a:schemeClr val="accent2">
                    <a:lumMod val="75000"/>
                  </a:schemeClr>
                </a:solidFill>
              </a:rPr>
              <a:t>	seminary there.</a:t>
            </a:r>
            <a:r>
              <a:rPr lang="en-US" dirty="0" smtClean="0">
                <a:solidFill>
                  <a:schemeClr val="accent2">
                    <a:lumMod val="75000"/>
                  </a:schemeClr>
                </a:solidFill>
              </a:rPr>
              <a:t/>
            </a:r>
            <a:br>
              <a:rPr lang="en-US" dirty="0" smtClean="0">
                <a:solidFill>
                  <a:schemeClr val="accent2">
                    <a:lumMod val="75000"/>
                  </a:schemeClr>
                </a:solidFill>
              </a:rPr>
            </a:br>
            <a:endParaRPr lang="en-US" dirty="0">
              <a:solidFill>
                <a:schemeClr val="accent2">
                  <a:lumMod val="75000"/>
                </a:schemeClr>
              </a:solidFill>
            </a:endParaRPr>
          </a:p>
        </p:txBody>
      </p:sp>
      <p:pic>
        <p:nvPicPr>
          <p:cNvPr id="4" name="Content Placeholder 3" descr="http://www.cs.ucsb.edu/~rusvika/images/map.jpg"/>
          <p:cNvPicPr>
            <a:picLocks/>
          </p:cNvPicPr>
          <p:nvPr/>
        </p:nvPicPr>
        <p:blipFill>
          <a:blip r:embed="rId2" cstate="print"/>
          <a:srcRect/>
          <a:stretch>
            <a:fillRect/>
          </a:stretch>
        </p:blipFill>
        <p:spPr bwMode="auto">
          <a:xfrm>
            <a:off x="6019800" y="3200400"/>
            <a:ext cx="2466676"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b="1" dirty="0" smtClean="0"/>
              <a:t>PICTURES</a:t>
            </a:r>
            <a:endParaRPr lang="en-US" b="1" dirty="0"/>
          </a:p>
        </p:txBody>
      </p:sp>
      <p:pic>
        <p:nvPicPr>
          <p:cNvPr id="4" name="3 Marcador de contenido" descr="http://flowstate.homestead.com/files/pavlov.jpg"/>
          <p:cNvPicPr>
            <a:picLocks noGrp="1"/>
          </p:cNvPicPr>
          <p:nvPr>
            <p:ph sz="quarter" idx="1"/>
          </p:nvPr>
        </p:nvPicPr>
        <p:blipFill>
          <a:blip r:embed="rId2" cstate="print"/>
          <a:srcRect/>
          <a:stretch>
            <a:fillRect/>
          </a:stretch>
        </p:blipFill>
        <p:spPr bwMode="auto">
          <a:xfrm>
            <a:off x="1447800" y="3962400"/>
            <a:ext cx="3048000" cy="2667000"/>
          </a:xfrm>
          <a:prstGeom prst="rect">
            <a:avLst/>
          </a:prstGeom>
          <a:noFill/>
          <a:ln w="9525">
            <a:noFill/>
            <a:miter lim="800000"/>
            <a:headEnd/>
            <a:tailEnd/>
          </a:ln>
        </p:spPr>
      </p:pic>
      <p:pic>
        <p:nvPicPr>
          <p:cNvPr id="5" name="4 Imagen" descr="http://wahooart.com/A55A04/w.nsf/OPRA/BRUE-5ZKDA9/$File/Mikhail%20Nesterov%20-%20Portrait%20of%20Ivan%20Pavlov.JPG"/>
          <p:cNvPicPr/>
          <p:nvPr/>
        </p:nvPicPr>
        <p:blipFill>
          <a:blip r:embed="rId3" cstate="print"/>
          <a:srcRect/>
          <a:stretch>
            <a:fillRect/>
          </a:stretch>
        </p:blipFill>
        <p:spPr bwMode="auto">
          <a:xfrm>
            <a:off x="533400" y="1524000"/>
            <a:ext cx="3192725" cy="2219325"/>
          </a:xfrm>
          <a:prstGeom prst="rect">
            <a:avLst/>
          </a:prstGeom>
          <a:noFill/>
          <a:ln w="9525">
            <a:noFill/>
            <a:miter lim="800000"/>
            <a:headEnd/>
            <a:tailEnd/>
          </a:ln>
        </p:spPr>
      </p:pic>
      <p:pic>
        <p:nvPicPr>
          <p:cNvPr id="2050" name="Picture 2" descr="http://chiron.valdosta.edu/whuitt/col/images/clscndaf.gif"/>
          <p:cNvPicPr>
            <a:picLocks noChangeAspect="1" noChangeArrowheads="1"/>
          </p:cNvPicPr>
          <p:nvPr/>
        </p:nvPicPr>
        <p:blipFill>
          <a:blip r:embed="rId4" cstate="print"/>
          <a:srcRect/>
          <a:stretch>
            <a:fillRect/>
          </a:stretch>
        </p:blipFill>
        <p:spPr bwMode="auto">
          <a:xfrm>
            <a:off x="4876800" y="1600200"/>
            <a:ext cx="3089349" cy="2294775"/>
          </a:xfrm>
          <a:prstGeom prst="rect">
            <a:avLst/>
          </a:prstGeom>
          <a:noFill/>
        </p:spPr>
      </p:pic>
      <p:pic>
        <p:nvPicPr>
          <p:cNvPr id="7" name="6 Imagen" descr="http://upload.wikimedia.org/wikipedia/en/c/c2/NobelPrize.JPG"/>
          <p:cNvPicPr/>
          <p:nvPr/>
        </p:nvPicPr>
        <p:blipFill>
          <a:blip r:embed="rId5" cstate="print"/>
          <a:srcRect/>
          <a:stretch>
            <a:fillRect/>
          </a:stretch>
        </p:blipFill>
        <p:spPr bwMode="auto">
          <a:xfrm>
            <a:off x="5867400" y="4191000"/>
            <a:ext cx="2514600" cy="24384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sz="quarter" idx="1"/>
          </p:nvPr>
        </p:nvSpPr>
        <p:spPr/>
        <p:txBody>
          <a:bodyPr/>
          <a:lstStyle/>
          <a:p>
            <a:r>
              <a:rPr lang="en-US" sz="2000" dirty="0" smtClean="0">
                <a:hlinkClick r:id="rId2"/>
              </a:rPr>
              <a:t>http://www.notablebiographies.com/Ni-Pe/Pavlov-Ivan.html</a:t>
            </a:r>
            <a:endParaRPr lang="en-US" sz="2000" b="1" dirty="0" smtClean="0"/>
          </a:p>
          <a:p>
            <a:r>
              <a:rPr lang="en-US" sz="2000" dirty="0" smtClean="0">
                <a:hlinkClick r:id="rId3"/>
              </a:rPr>
              <a:t>http://nobelprize.org/nobel_prizes/medicine/laureates/1904/pavlov-bio.html  21/10/09</a:t>
            </a:r>
            <a:endParaRPr lang="en-US" sz="2000" dirty="0" smtClean="0"/>
          </a:p>
          <a:p>
            <a:r>
              <a:rPr lang="en-US" sz="2000" dirty="0" smtClean="0">
                <a:hlinkClick r:id="rId4"/>
              </a:rPr>
              <a:t>http://psychology.about.com/od/classicalconditioning/a/pavlovs-dogs.htm</a:t>
            </a:r>
            <a:endParaRPr lang="en-US" sz="2000" dirty="0" smtClean="0"/>
          </a:p>
          <a:p>
            <a:r>
              <a:rPr lang="en-US" sz="2000" dirty="0" smtClean="0">
                <a:hlinkClick r:id="rId5"/>
              </a:rPr>
              <a:t>http://www.nndb.com/people/656/000087395/</a:t>
            </a:r>
            <a:endParaRPr lang="en-US" sz="2000" dirty="0" smtClean="0"/>
          </a:p>
          <a:p>
            <a:r>
              <a:rPr lang="en-US" sz="2000" dirty="0" smtClean="0">
                <a:hlinkClick r:id="rId6"/>
              </a:rPr>
              <a:t>http://en.wikipedia.org/wiki/Ivan_Pavlov</a:t>
            </a:r>
            <a:endParaRPr lang="en-US" sz="2000" dirty="0" smtClean="0"/>
          </a:p>
          <a:p>
            <a:r>
              <a:rPr lang="en-US" sz="2000" dirty="0" smtClean="0">
                <a:hlinkClick r:id="rId7"/>
              </a:rPr>
              <a:t>http://en.wikipedia.org/wiki/Classical_conditioning</a:t>
            </a:r>
            <a:endParaRPr lang="en-US" sz="2000" dirty="0" smtClean="0"/>
          </a:p>
          <a:p>
            <a:r>
              <a:rPr lang="en-US" sz="2000" dirty="0" smtClean="0">
                <a:hlinkClick r:id="rId8"/>
              </a:rPr>
              <a:t>http://commons.wikimedia.org/wiki/File:Ivan_Pavlov_(Nobel).png</a:t>
            </a:r>
            <a:endParaRPr lang="en-US" sz="2000" dirty="0" smtClean="0"/>
          </a:p>
          <a:p>
            <a:r>
              <a:rPr lang="en-US" sz="2000" dirty="0" smtClean="0">
                <a:hlinkClick r:id="rId9"/>
              </a:rPr>
              <a:t>http://www.ivanpavlov.com/</a:t>
            </a:r>
            <a:endParaRPr lang="en-US" sz="2000" dirty="0" smtClean="0"/>
          </a:p>
          <a:p>
            <a:r>
              <a:rPr lang="en-US" sz="2000" dirty="0" smtClean="0">
                <a:hlinkClick r:id="rId10"/>
              </a:rPr>
              <a:t>http://www.age-of-the-sage.org/psychology/pavlov.html</a:t>
            </a:r>
            <a:endParaRPr lang="en-US" sz="2000" dirty="0" smtClean="0"/>
          </a:p>
          <a:p>
            <a:endParaRPr lang="en-US" sz="2000"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PICTURES CITED</a:t>
            </a:r>
            <a:endParaRPr lang="en-US" dirty="0"/>
          </a:p>
        </p:txBody>
      </p:sp>
      <p:sp>
        <p:nvSpPr>
          <p:cNvPr id="3" name="Content Placeholder 2"/>
          <p:cNvSpPr>
            <a:spLocks noGrp="1"/>
          </p:cNvSpPr>
          <p:nvPr>
            <p:ph sz="quarter" idx="1"/>
          </p:nvPr>
        </p:nvSpPr>
        <p:spPr>
          <a:xfrm>
            <a:off x="612648" y="1600200"/>
            <a:ext cx="8153400" cy="5257800"/>
          </a:xfrm>
        </p:spPr>
        <p:txBody>
          <a:bodyPr>
            <a:normAutofit/>
          </a:bodyPr>
          <a:lstStyle/>
          <a:p>
            <a:r>
              <a:rPr lang="en-US" sz="2000" dirty="0" smtClean="0">
                <a:hlinkClick r:id="rId2"/>
              </a:rPr>
              <a:t>http://school.discoveryeducation.com/clipart/images/diploma.gif</a:t>
            </a:r>
            <a:endParaRPr lang="en-US" sz="2000" dirty="0" smtClean="0"/>
          </a:p>
          <a:p>
            <a:r>
              <a:rPr lang="en-US" sz="2000" dirty="0" smtClean="0">
                <a:hlinkClick r:id="rId3"/>
              </a:rPr>
              <a:t>http://img.webring.com/r/a/antichristiancoa/logo</a:t>
            </a:r>
            <a:endParaRPr lang="en-US" sz="2000" dirty="0" smtClean="0"/>
          </a:p>
          <a:p>
            <a:r>
              <a:rPr lang="en-US" sz="2000" dirty="0" smtClean="0">
                <a:hlinkClick r:id="rId4"/>
              </a:rPr>
              <a:t>http://www.super-science-fair-projects.com/image-files/kayla.gif</a:t>
            </a:r>
            <a:endParaRPr lang="en-US" sz="2000" dirty="0" smtClean="0"/>
          </a:p>
          <a:p>
            <a:r>
              <a:rPr lang="en-US" sz="2000" dirty="0" smtClean="0">
                <a:hlinkClick r:id="rId5"/>
              </a:rPr>
              <a:t>http://www.freefoto.com/images/05/08/05_08_10---Cross-at-Sunset_web.jpg</a:t>
            </a:r>
            <a:endParaRPr lang="en-US" sz="2000" dirty="0" smtClean="0"/>
          </a:p>
          <a:p>
            <a:r>
              <a:rPr lang="en-US" sz="2000" dirty="0" smtClean="0">
                <a:hlinkClick r:id="rId6"/>
              </a:rPr>
              <a:t>http://www.hometips.com/catimages/0121_lwn_lawn_garden.jpg</a:t>
            </a:r>
            <a:endParaRPr lang="en-US" sz="2000" dirty="0" smtClean="0"/>
          </a:p>
          <a:p>
            <a:r>
              <a:rPr lang="en-US" sz="2000" dirty="0" smtClean="0">
                <a:hlinkClick r:id="rId7"/>
              </a:rPr>
              <a:t>http://www.cs.ucsb.edu/~rusvika/images/map.jpg</a:t>
            </a:r>
            <a:endParaRPr lang="en-US" sz="2000" dirty="0" smtClean="0"/>
          </a:p>
          <a:p>
            <a:r>
              <a:rPr lang="en-US" sz="2000" dirty="0" smtClean="0">
                <a:hlinkClick r:id="rId8"/>
              </a:rPr>
              <a:t>http://www.mobipocket.com/eBooks/cover_remote/ID1439/Pharmacology525.jpg</a:t>
            </a:r>
            <a:endParaRPr lang="en-US" sz="2000" dirty="0" smtClean="0"/>
          </a:p>
          <a:p>
            <a:r>
              <a:rPr lang="en-US" sz="2000" dirty="0" smtClean="0">
                <a:hlinkClick r:id="rId9"/>
              </a:rPr>
              <a:t>http://www.ivanpavlov.com/pics/fig-3.gif</a:t>
            </a:r>
            <a:endParaRPr lang="en-US" sz="2000" dirty="0" smtClean="0"/>
          </a:p>
          <a:p>
            <a:r>
              <a:rPr lang="en-US" sz="2000" dirty="0" smtClean="0">
                <a:hlinkClick r:id="rId10"/>
              </a:rPr>
              <a:t>http://content.answers.com/main/content/img/getty/8/5/3274685.jpg</a:t>
            </a:r>
            <a:endParaRPr lang="en-US" sz="2000" dirty="0" smtClean="0"/>
          </a:p>
          <a:p>
            <a:r>
              <a:rPr lang="en-US" sz="2000" dirty="0" smtClean="0">
                <a:hlinkClick r:id="rId11"/>
              </a:rPr>
              <a:t>http://www.familyhopecenter.org/images/cortex_indepth_large.jpg</a:t>
            </a:r>
            <a:endParaRPr lang="en-US" sz="20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sz="2400" dirty="0" smtClean="0">
                <a:hlinkClick r:id="rId2"/>
              </a:rPr>
              <a:t>http://russiatoday.com/s/obj/2009-06-12/03.jpg</a:t>
            </a:r>
            <a:endParaRPr lang="en-US" sz="2400" dirty="0" smtClean="0"/>
          </a:p>
          <a:p>
            <a:r>
              <a:rPr lang="en-US" sz="2400" dirty="0" smtClean="0">
                <a:hlinkClick r:id="rId3"/>
              </a:rPr>
              <a:t>http://farm4.static.flickr.com/3235/2839961882_f3719366e5.jpg?v=0</a:t>
            </a:r>
            <a:endParaRPr lang="en-US" sz="2400" dirty="0" smtClean="0"/>
          </a:p>
          <a:p>
            <a:r>
              <a:rPr lang="en-US" sz="2400" dirty="0" smtClean="0">
                <a:hlinkClick r:id="rId4"/>
              </a:rPr>
              <a:t>http://www.hilton.derbyshire.sch.uk/homedir/images/WeddingCartoon.jpg</a:t>
            </a:r>
            <a:endParaRPr lang="en-US" sz="2400" dirty="0" smtClean="0"/>
          </a:p>
          <a:p>
            <a:r>
              <a:rPr lang="en-US" sz="2400" dirty="0" smtClean="0">
                <a:hlinkClick r:id="rId5"/>
              </a:rPr>
              <a:t>http://www.age-of-the-sage.org/psychology/pavlov_conditioning_dogs.gif</a:t>
            </a:r>
            <a:endParaRPr lang="en-US" sz="2400" dirty="0" smtClean="0"/>
          </a:p>
          <a:p>
            <a:r>
              <a:rPr lang="en-US" sz="2400" dirty="0" smtClean="0">
                <a:hlinkClick r:id="rId6"/>
              </a:rPr>
              <a:t>http://www.northern.ac.uk/learning/NCMaterial/Psychology/lifespan%20folder/PAVLOV.gif</a:t>
            </a:r>
            <a:endParaRPr lang="en-US" sz="2400" dirty="0" smtClean="0"/>
          </a:p>
          <a:p>
            <a:r>
              <a:rPr lang="en-US" sz="2400" dirty="0" smtClean="0">
                <a:hlinkClick r:id="rId7"/>
              </a:rPr>
              <a:t>http://tvlowcostnz.files.wordpress.com/2008/06/cartoon.jpg</a:t>
            </a:r>
            <a:endParaRPr lang="en-US" sz="2400" dirty="0" smtClean="0"/>
          </a:p>
          <a:p>
            <a:r>
              <a:rPr lang="en-US" sz="2400" dirty="0" smtClean="0">
                <a:hlinkClick r:id="rId8"/>
              </a:rPr>
              <a:t>http://www.marksaylor.com/images/petrillo/england/cementary.jpg</a:t>
            </a:r>
            <a:endParaRPr lang="en-US" sz="2400"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n-US"/>
          </a:p>
        </p:txBody>
      </p:sp>
      <p:sp>
        <p:nvSpPr>
          <p:cNvPr id="3" name="2 Marcador de contenido"/>
          <p:cNvSpPr>
            <a:spLocks noGrp="1"/>
          </p:cNvSpPr>
          <p:nvPr>
            <p:ph sz="quarter" idx="1"/>
          </p:nvPr>
        </p:nvSpPr>
        <p:spPr/>
        <p:txBody>
          <a:bodyPr/>
          <a:lstStyle/>
          <a:p>
            <a:r>
              <a:rPr lang="en-US" sz="2000" dirty="0" smtClean="0">
                <a:hlinkClick r:id="rId2"/>
              </a:rPr>
              <a:t>http://flowstate.homestead.com/files/pavlov.jpg</a:t>
            </a:r>
            <a:endParaRPr lang="en-US" sz="2000" dirty="0" smtClean="0"/>
          </a:p>
          <a:p>
            <a:r>
              <a:rPr lang="en-US" sz="2000" dirty="0" smtClean="0">
                <a:hlinkClick r:id="rId3"/>
              </a:rPr>
              <a:t>http://upload.wikimedia.org/wikipedia/en/c/c2/NobelPrize.JPG</a:t>
            </a:r>
            <a:endParaRPr lang="en-US" sz="2000" dirty="0" smtClean="0"/>
          </a:p>
          <a:p>
            <a:r>
              <a:rPr lang="en-US" sz="2000" dirty="0" smtClean="0">
                <a:hlinkClick r:id="rId2"/>
              </a:rPr>
              <a:t>http://flowstate.homestead.com/files/pavlov.jpg</a:t>
            </a:r>
            <a:endParaRPr lang="en-US" sz="2000" dirty="0" smtClean="0"/>
          </a:p>
          <a:p>
            <a:r>
              <a:rPr lang="en-US" sz="2000" dirty="0" smtClean="0">
                <a:hlinkClick r:id="rId4"/>
              </a:rPr>
              <a:t>http://wahooart.com/A55A04/w.nsf/OPRA/BRUE-5ZKDA9/$File/Mikhail%20Nesterov%20-%20Portrait%20of%20Ivan%20Pavlov.JPG</a:t>
            </a:r>
            <a:endParaRPr lang="en-US" sz="2000"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EDUCATION</a:t>
            </a:r>
            <a:endParaRPr lang="en-US" b="1" dirty="0"/>
          </a:p>
        </p:txBody>
      </p:sp>
      <p:sp>
        <p:nvSpPr>
          <p:cNvPr id="5" name="Content Placeholder 4"/>
          <p:cNvSpPr>
            <a:spLocks noGrp="1"/>
          </p:cNvSpPr>
          <p:nvPr>
            <p:ph sz="quarter" idx="1"/>
          </p:nvPr>
        </p:nvSpPr>
        <p:spPr>
          <a:xfrm>
            <a:off x="0" y="1524000"/>
            <a:ext cx="6400800" cy="4876800"/>
          </a:xfrm>
        </p:spPr>
        <p:txBody>
          <a:bodyPr>
            <a:normAutofit fontScale="77500" lnSpcReduction="20000"/>
          </a:bodyPr>
          <a:lstStyle/>
          <a:p>
            <a:r>
              <a:rPr lang="en-US" sz="3100" b="1" dirty="0" smtClean="0">
                <a:solidFill>
                  <a:schemeClr val="accent2">
                    <a:lumMod val="75000"/>
                  </a:schemeClr>
                </a:solidFill>
              </a:rPr>
              <a:t>From his father Pavlov obtained a lasting love for physical labor and for knowledge. He loved to work with his father in gardens and this interest in plants lasted his entire life. At the age of nine or ten, Pavlov suffered from a fall that affected his general health and postponed his education. When he was eleven he entered the second grade of the church school at Ryazan. In 1864 he went to the Theological Seminary of Ryazan, a school for training priests. There he studied religion, classical languages, and philosophy, and he developed an interest </a:t>
            </a:r>
          </a:p>
          <a:p>
            <a:pPr>
              <a:buNone/>
            </a:pPr>
            <a:r>
              <a:rPr lang="en-US" sz="3100" b="1" dirty="0" smtClean="0">
                <a:solidFill>
                  <a:schemeClr val="accent2">
                    <a:lumMod val="75000"/>
                  </a:schemeClr>
                </a:solidFill>
              </a:rPr>
              <a:t>	in science. </a:t>
            </a:r>
            <a:r>
              <a:rPr lang="en-US" sz="3100" dirty="0" smtClean="0"/>
              <a:t/>
            </a:r>
            <a:br>
              <a:rPr lang="en-US" sz="3100" dirty="0" smtClean="0"/>
            </a:br>
            <a:r>
              <a:rPr lang="en-US" dirty="0" smtClean="0"/>
              <a:t/>
            </a:r>
            <a:br>
              <a:rPr lang="en-US" dirty="0" smtClean="0"/>
            </a:br>
            <a:endParaRPr lang="en-US" dirty="0"/>
          </a:p>
        </p:txBody>
      </p:sp>
      <p:pic>
        <p:nvPicPr>
          <p:cNvPr id="6" name="Picture 5" descr="http://www.freefoto.com/images/05/08/05_08_10---Cross-at-Sunset_web.jpg"/>
          <p:cNvPicPr/>
          <p:nvPr/>
        </p:nvPicPr>
        <p:blipFill>
          <a:blip r:embed="rId2" cstate="print"/>
          <a:srcRect/>
          <a:stretch>
            <a:fillRect/>
          </a:stretch>
        </p:blipFill>
        <p:spPr bwMode="auto">
          <a:xfrm>
            <a:off x="5638800" y="4724400"/>
            <a:ext cx="2743200" cy="1917700"/>
          </a:xfrm>
          <a:prstGeom prst="rect">
            <a:avLst/>
          </a:prstGeom>
          <a:noFill/>
          <a:ln w="9525">
            <a:noFill/>
            <a:miter lim="800000"/>
            <a:headEnd/>
            <a:tailEnd/>
          </a:ln>
        </p:spPr>
      </p:pic>
      <p:pic>
        <p:nvPicPr>
          <p:cNvPr id="38914" name="Picture 2" descr="http://www.hometips.com/catimages/0121_lwn_lawn_garden.jpg"/>
          <p:cNvPicPr>
            <a:picLocks noChangeAspect="1" noChangeArrowheads="1"/>
          </p:cNvPicPr>
          <p:nvPr/>
        </p:nvPicPr>
        <p:blipFill>
          <a:blip r:embed="rId3" cstate="print"/>
          <a:srcRect/>
          <a:stretch>
            <a:fillRect/>
          </a:stretch>
        </p:blipFill>
        <p:spPr bwMode="auto">
          <a:xfrm>
            <a:off x="6400800" y="1752600"/>
            <a:ext cx="2438400" cy="2438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FAMILY</a:t>
            </a:r>
            <a:endParaRPr lang="en-US" b="1" dirty="0"/>
          </a:p>
        </p:txBody>
      </p:sp>
      <p:sp>
        <p:nvSpPr>
          <p:cNvPr id="3" name="Content Placeholder 2"/>
          <p:cNvSpPr>
            <a:spLocks noGrp="1"/>
          </p:cNvSpPr>
          <p:nvPr>
            <p:ph sz="quarter" idx="1"/>
          </p:nvPr>
        </p:nvSpPr>
        <p:spPr>
          <a:xfrm>
            <a:off x="304800" y="1981200"/>
            <a:ext cx="8153400" cy="4495800"/>
          </a:xfrm>
        </p:spPr>
        <p:txBody>
          <a:bodyPr>
            <a:normAutofit lnSpcReduction="10000"/>
          </a:bodyPr>
          <a:lstStyle/>
          <a:p>
            <a:r>
              <a:rPr lang="en-US" b="1" dirty="0" smtClean="0">
                <a:solidFill>
                  <a:schemeClr val="accent2"/>
                </a:solidFill>
              </a:rPr>
              <a:t>In 1881, Pavlov married </a:t>
            </a:r>
            <a:r>
              <a:rPr lang="en-US" b="1" dirty="0" err="1" smtClean="0">
                <a:solidFill>
                  <a:schemeClr val="accent2"/>
                </a:solidFill>
              </a:rPr>
              <a:t>Seraphima</a:t>
            </a:r>
            <a:endParaRPr lang="en-US" b="1" dirty="0" smtClean="0">
              <a:solidFill>
                <a:schemeClr val="accent2"/>
              </a:solidFill>
            </a:endParaRPr>
          </a:p>
          <a:p>
            <a:pPr>
              <a:buNone/>
            </a:pPr>
            <a:r>
              <a:rPr lang="en-US" b="1" dirty="0" smtClean="0">
                <a:solidFill>
                  <a:schemeClr val="accent2"/>
                </a:solidFill>
              </a:rPr>
              <a:t>	 (Sara) </a:t>
            </a:r>
            <a:r>
              <a:rPr lang="en-US" b="1" dirty="0" err="1" smtClean="0">
                <a:solidFill>
                  <a:schemeClr val="accent2"/>
                </a:solidFill>
              </a:rPr>
              <a:t>Vasilievna</a:t>
            </a:r>
            <a:r>
              <a:rPr lang="en-US" b="1" dirty="0" smtClean="0">
                <a:solidFill>
                  <a:schemeClr val="accent2"/>
                </a:solidFill>
              </a:rPr>
              <a:t> </a:t>
            </a:r>
            <a:r>
              <a:rPr lang="en-US" b="1" dirty="0" err="1" smtClean="0">
                <a:solidFill>
                  <a:schemeClr val="accent2"/>
                </a:solidFill>
              </a:rPr>
              <a:t>Karchevskaya</a:t>
            </a:r>
            <a:r>
              <a:rPr lang="en-US" b="1" dirty="0" smtClean="0">
                <a:solidFill>
                  <a:schemeClr val="accent2"/>
                </a:solidFill>
              </a:rPr>
              <a:t>, a teacher, the daughter of a doctor in the Black Sea fleet. She first had a miscarriage. Then, they had a son, </a:t>
            </a:r>
            <a:r>
              <a:rPr lang="en-US" b="1" dirty="0" err="1" smtClean="0">
                <a:solidFill>
                  <a:schemeClr val="accent2"/>
                </a:solidFill>
              </a:rPr>
              <a:t>Wirchik</a:t>
            </a:r>
            <a:r>
              <a:rPr lang="en-US" b="1" dirty="0" smtClean="0">
                <a:solidFill>
                  <a:schemeClr val="accent2"/>
                </a:solidFill>
              </a:rPr>
              <a:t>, who died very suddenly as a child; three sons, Vladimir, Victor and </a:t>
            </a:r>
            <a:r>
              <a:rPr lang="en-US" b="1" dirty="0" err="1" smtClean="0">
                <a:solidFill>
                  <a:schemeClr val="accent2"/>
                </a:solidFill>
              </a:rPr>
              <a:t>Vsevolod</a:t>
            </a:r>
            <a:r>
              <a:rPr lang="en-US" b="1" dirty="0" smtClean="0">
                <a:solidFill>
                  <a:schemeClr val="accent2"/>
                </a:solidFill>
              </a:rPr>
              <a:t>, one of whom was a well-known physicist and professor of physics at Leningrad in 1925, and a daughter, Vera.</a:t>
            </a:r>
            <a:br>
              <a:rPr lang="en-US" b="1" dirty="0" smtClean="0">
                <a:solidFill>
                  <a:schemeClr val="accent2"/>
                </a:solidFill>
              </a:rPr>
            </a:br>
            <a:endParaRPr lang="en-US" b="1" dirty="0">
              <a:solidFill>
                <a:schemeClr val="accent2"/>
              </a:solidFill>
            </a:endParaRPr>
          </a:p>
        </p:txBody>
      </p:sp>
      <p:pic>
        <p:nvPicPr>
          <p:cNvPr id="4" name="Picture 3" descr="http://www.hilton.derbyshire.sch.uk/homedir/images/WeddingCartoon.jpg"/>
          <p:cNvPicPr/>
          <p:nvPr/>
        </p:nvPicPr>
        <p:blipFill>
          <a:blip r:embed="rId2" cstate="print"/>
          <a:srcRect/>
          <a:stretch>
            <a:fillRect/>
          </a:stretch>
        </p:blipFill>
        <p:spPr bwMode="auto">
          <a:xfrm>
            <a:off x="6781800" y="0"/>
            <a:ext cx="2209800" cy="2343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Choosing Careers</a:t>
            </a:r>
            <a:endParaRPr lang="en-US" b="1" dirty="0"/>
          </a:p>
        </p:txBody>
      </p:sp>
      <p:sp>
        <p:nvSpPr>
          <p:cNvPr id="3" name="Content Placeholder 2"/>
          <p:cNvSpPr>
            <a:spLocks noGrp="1"/>
          </p:cNvSpPr>
          <p:nvPr>
            <p:ph sz="quarter" idx="1"/>
          </p:nvPr>
        </p:nvSpPr>
        <p:spPr>
          <a:xfrm>
            <a:off x="2438400" y="1828800"/>
            <a:ext cx="4038600" cy="4724400"/>
          </a:xfrm>
        </p:spPr>
        <p:txBody>
          <a:bodyPr>
            <a:normAutofit/>
          </a:bodyPr>
          <a:lstStyle/>
          <a:p>
            <a:r>
              <a:rPr lang="en-US" b="1" dirty="0" smtClean="0">
                <a:solidFill>
                  <a:schemeClr val="accent2"/>
                </a:solidFill>
              </a:rPr>
              <a:t>Pavlov abandoned his religious career and decided to dedicate his life to science. In 1870 he enrolled in the physics and mathematics faculty to take the course in natural science.</a:t>
            </a:r>
            <a:r>
              <a:rPr lang="en-US" dirty="0" smtClean="0">
                <a:solidFill>
                  <a:schemeClr val="accent2"/>
                </a:solidFill>
              </a:rPr>
              <a:t/>
            </a:r>
            <a:br>
              <a:rPr lang="en-US" dirty="0" smtClean="0">
                <a:solidFill>
                  <a:schemeClr val="accent2"/>
                </a:solidFill>
              </a:rPr>
            </a:br>
            <a:endParaRPr lang="en-US" dirty="0">
              <a:solidFill>
                <a:schemeClr val="accent2"/>
              </a:solidFill>
            </a:endParaRPr>
          </a:p>
        </p:txBody>
      </p:sp>
      <p:pic>
        <p:nvPicPr>
          <p:cNvPr id="4" name="Picture 3" descr="http://www.super-science-fair-projects.com/image-files/kayla.gif"/>
          <p:cNvPicPr/>
          <p:nvPr/>
        </p:nvPicPr>
        <p:blipFill>
          <a:blip r:embed="rId2" cstate="print"/>
          <a:srcRect/>
          <a:stretch>
            <a:fillRect/>
          </a:stretch>
        </p:blipFill>
        <p:spPr bwMode="auto">
          <a:xfrm>
            <a:off x="6629400" y="2286000"/>
            <a:ext cx="2057400" cy="3187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62" name="Picture 2" descr="http://img.webring.com/r/a/antichristiancoa/logo"/>
          <p:cNvPicPr>
            <a:picLocks noChangeAspect="1" noChangeArrowheads="1"/>
          </p:cNvPicPr>
          <p:nvPr/>
        </p:nvPicPr>
        <p:blipFill>
          <a:blip r:embed="rId3" cstate="print"/>
          <a:srcRect/>
          <a:stretch>
            <a:fillRect/>
          </a:stretch>
        </p:blipFill>
        <p:spPr bwMode="auto">
          <a:xfrm>
            <a:off x="152400" y="2438400"/>
            <a:ext cx="2590800" cy="26930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Becoming a Physiologist</a:t>
            </a:r>
            <a:endParaRPr lang="en-US" b="1" dirty="0"/>
          </a:p>
        </p:txBody>
      </p:sp>
      <p:sp>
        <p:nvSpPr>
          <p:cNvPr id="3" name="Content Placeholder 2"/>
          <p:cNvSpPr>
            <a:spLocks noGrp="1"/>
          </p:cNvSpPr>
          <p:nvPr>
            <p:ph sz="quarter" idx="1"/>
          </p:nvPr>
        </p:nvSpPr>
        <p:spPr>
          <a:xfrm>
            <a:off x="0" y="1752600"/>
            <a:ext cx="8153400" cy="4495800"/>
          </a:xfrm>
        </p:spPr>
        <p:txBody>
          <a:bodyPr>
            <a:normAutofit fontScale="85000" lnSpcReduction="20000"/>
          </a:bodyPr>
          <a:lstStyle/>
          <a:p>
            <a:r>
              <a:rPr lang="en-US" b="1" dirty="0" smtClean="0">
                <a:solidFill>
                  <a:schemeClr val="accent2"/>
                </a:solidFill>
              </a:rPr>
              <a:t>Pavlov became passionately fascinated with physiology, which was to remain of such fundamental importance to him throughout his life. </a:t>
            </a:r>
          </a:p>
          <a:p>
            <a:r>
              <a:rPr lang="en-US" b="1" dirty="0" smtClean="0">
                <a:solidFill>
                  <a:schemeClr val="accent2"/>
                </a:solidFill>
              </a:rPr>
              <a:t>In 1875 Pavlov completed his course </a:t>
            </a:r>
          </a:p>
          <a:p>
            <a:pPr>
              <a:buNone/>
            </a:pPr>
            <a:r>
              <a:rPr lang="en-US" b="1" dirty="0" smtClean="0">
                <a:solidFill>
                  <a:schemeClr val="accent2"/>
                </a:solidFill>
              </a:rPr>
              <a:t>	with an outstanding record and </a:t>
            </a:r>
          </a:p>
          <a:p>
            <a:pPr>
              <a:buNone/>
            </a:pPr>
            <a:r>
              <a:rPr lang="en-US" b="1" dirty="0" smtClean="0">
                <a:solidFill>
                  <a:schemeClr val="accent2"/>
                </a:solidFill>
              </a:rPr>
              <a:t>	received the degree of Candidate </a:t>
            </a:r>
          </a:p>
          <a:p>
            <a:pPr>
              <a:buNone/>
            </a:pPr>
            <a:r>
              <a:rPr lang="en-US" b="1" dirty="0" smtClean="0">
                <a:solidFill>
                  <a:schemeClr val="accent2"/>
                </a:solidFill>
              </a:rPr>
              <a:t>	of Natural Sciences. Because of his </a:t>
            </a:r>
          </a:p>
          <a:p>
            <a:pPr>
              <a:buNone/>
            </a:pPr>
            <a:r>
              <a:rPr lang="en-US" b="1" dirty="0" smtClean="0">
                <a:solidFill>
                  <a:schemeClr val="accent2"/>
                </a:solidFill>
              </a:rPr>
              <a:t>	great interest in physiology, he decided </a:t>
            </a:r>
          </a:p>
          <a:p>
            <a:pPr>
              <a:buNone/>
            </a:pPr>
            <a:r>
              <a:rPr lang="en-US" b="1" dirty="0" smtClean="0">
                <a:solidFill>
                  <a:schemeClr val="accent2"/>
                </a:solidFill>
              </a:rPr>
              <a:t>	to continue his studies and proceeded to</a:t>
            </a:r>
          </a:p>
          <a:p>
            <a:pPr>
              <a:buNone/>
            </a:pPr>
            <a:r>
              <a:rPr lang="en-US" b="1" dirty="0" smtClean="0">
                <a:solidFill>
                  <a:schemeClr val="accent2"/>
                </a:solidFill>
              </a:rPr>
              <a:t>	the Academy of Medical Surgery to take the third course there. He completed this in 1879 and was awarded a gold medal.</a:t>
            </a:r>
            <a:endParaRPr lang="en-US" b="1" dirty="0">
              <a:solidFill>
                <a:schemeClr val="accent2"/>
              </a:solidFill>
            </a:endParaRPr>
          </a:p>
        </p:txBody>
      </p:sp>
      <p:pic>
        <p:nvPicPr>
          <p:cNvPr id="4" name="Picture 3" descr="http://school.discoveryeducation.com/clipart/images/diploma.gif"/>
          <p:cNvPicPr/>
          <p:nvPr/>
        </p:nvPicPr>
        <p:blipFill>
          <a:blip r:embed="rId2" cstate="print"/>
          <a:srcRect/>
          <a:stretch>
            <a:fillRect/>
          </a:stretch>
        </p:blipFill>
        <p:spPr bwMode="auto">
          <a:xfrm>
            <a:off x="6172200" y="2362200"/>
            <a:ext cx="2362200" cy="271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JOBS</a:t>
            </a:r>
            <a:endParaRPr lang="en-US" b="1" dirty="0"/>
          </a:p>
        </p:txBody>
      </p:sp>
      <p:sp>
        <p:nvSpPr>
          <p:cNvPr id="3" name="Content Placeholder 2"/>
          <p:cNvSpPr>
            <a:spLocks noGrp="1"/>
          </p:cNvSpPr>
          <p:nvPr>
            <p:ph sz="quarter" idx="1"/>
          </p:nvPr>
        </p:nvSpPr>
        <p:spPr/>
        <p:txBody>
          <a:bodyPr>
            <a:normAutofit fontScale="92500" lnSpcReduction="20000"/>
          </a:bodyPr>
          <a:lstStyle/>
          <a:p>
            <a:r>
              <a:rPr lang="en-US" dirty="0" smtClean="0">
                <a:solidFill>
                  <a:schemeClr val="accent2"/>
                </a:solidFill>
              </a:rPr>
              <a:t>In 1890 Pavlov was invited to organize and direct the Department of Physiology at the Institute of Experimental Medicine. This direction sustained </a:t>
            </a:r>
          </a:p>
          <a:p>
            <a:pPr>
              <a:buNone/>
            </a:pPr>
            <a:r>
              <a:rPr lang="en-US" dirty="0" smtClean="0">
                <a:solidFill>
                  <a:schemeClr val="accent2"/>
                </a:solidFill>
              </a:rPr>
              <a:t>	over a period of 45 years </a:t>
            </a:r>
          </a:p>
          <a:p>
            <a:pPr>
              <a:buNone/>
            </a:pPr>
            <a:r>
              <a:rPr lang="en-US" dirty="0" smtClean="0">
                <a:solidFill>
                  <a:schemeClr val="accent2"/>
                </a:solidFill>
              </a:rPr>
              <a:t>	to the end of his life. Under</a:t>
            </a:r>
          </a:p>
          <a:p>
            <a:pPr>
              <a:buNone/>
            </a:pPr>
            <a:r>
              <a:rPr lang="en-US" dirty="0" smtClean="0">
                <a:solidFill>
                  <a:schemeClr val="accent2"/>
                </a:solidFill>
              </a:rPr>
              <a:t>   Pavlov’s authority the </a:t>
            </a:r>
          </a:p>
          <a:p>
            <a:pPr>
              <a:buNone/>
            </a:pPr>
            <a:r>
              <a:rPr lang="en-US" dirty="0" smtClean="0">
                <a:solidFill>
                  <a:schemeClr val="accent2"/>
                </a:solidFill>
              </a:rPr>
              <a:t>	Institute became one of the </a:t>
            </a:r>
          </a:p>
          <a:p>
            <a:pPr>
              <a:buNone/>
            </a:pPr>
            <a:r>
              <a:rPr lang="en-US" dirty="0" smtClean="0">
                <a:solidFill>
                  <a:schemeClr val="accent2"/>
                </a:solidFill>
              </a:rPr>
              <a:t>	most important centers of </a:t>
            </a:r>
          </a:p>
          <a:p>
            <a:pPr>
              <a:buNone/>
            </a:pPr>
            <a:r>
              <a:rPr lang="en-US" dirty="0" smtClean="0">
                <a:solidFill>
                  <a:schemeClr val="accent2"/>
                </a:solidFill>
              </a:rPr>
              <a:t>	physiological research.</a:t>
            </a:r>
            <a:br>
              <a:rPr lang="en-US" dirty="0" smtClean="0">
                <a:solidFill>
                  <a:schemeClr val="accent2"/>
                </a:solidFill>
              </a:rPr>
            </a:br>
            <a:r>
              <a:rPr lang="en-US" dirty="0" smtClean="0"/>
              <a:t/>
            </a:r>
            <a:br>
              <a:rPr lang="en-US" dirty="0" smtClean="0"/>
            </a:br>
            <a:endParaRPr lang="en-US" dirty="0"/>
          </a:p>
        </p:txBody>
      </p:sp>
      <p:pic>
        <p:nvPicPr>
          <p:cNvPr id="1026" name="Picture 2" descr="http://www.ivanpavlov.com/pics/fig-3.gif"/>
          <p:cNvPicPr>
            <a:picLocks noChangeAspect="1" noChangeArrowheads="1"/>
          </p:cNvPicPr>
          <p:nvPr/>
        </p:nvPicPr>
        <p:blipFill>
          <a:blip r:embed="rId2" cstate="print"/>
          <a:srcRect/>
          <a:stretch>
            <a:fillRect/>
          </a:stretch>
        </p:blipFill>
        <p:spPr bwMode="auto">
          <a:xfrm>
            <a:off x="5410200" y="2743200"/>
            <a:ext cx="3476625" cy="27258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JOBS</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quarter" idx="1"/>
          </p:nvPr>
        </p:nvSpPr>
        <p:spPr/>
        <p:txBody>
          <a:bodyPr/>
          <a:lstStyle/>
          <a:p>
            <a:r>
              <a:rPr lang="en-US" b="1" dirty="0" smtClean="0">
                <a:solidFill>
                  <a:schemeClr val="accent2"/>
                </a:solidFill>
              </a:rPr>
              <a:t>In 1890 Pavlov was appointed Professor of Pharmacology at the Military Medical Academy and five years later he was appointed to the then available Chair of Physiology, which he held till 1925.</a:t>
            </a:r>
            <a:endParaRPr lang="en-US" b="1" dirty="0"/>
          </a:p>
        </p:txBody>
      </p:sp>
      <p:pic>
        <p:nvPicPr>
          <p:cNvPr id="5" name="Picture 4" descr="http://www.mobipocket.com/eBooks/cover_remote/ID1439/Pharmacology525.jpg"/>
          <p:cNvPicPr/>
          <p:nvPr/>
        </p:nvPicPr>
        <p:blipFill>
          <a:blip r:embed="rId2" cstate="print"/>
          <a:srcRect/>
          <a:stretch>
            <a:fillRect/>
          </a:stretch>
        </p:blipFill>
        <p:spPr bwMode="auto">
          <a:xfrm>
            <a:off x="6781800" y="4267200"/>
            <a:ext cx="1905000" cy="22199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EXPERIMENTING</a:t>
            </a:r>
            <a:endParaRPr lang="en-US" b="1" dirty="0"/>
          </a:p>
        </p:txBody>
      </p:sp>
      <p:sp>
        <p:nvSpPr>
          <p:cNvPr id="3" name="Content Placeholder 2"/>
          <p:cNvSpPr>
            <a:spLocks noGrp="1"/>
          </p:cNvSpPr>
          <p:nvPr>
            <p:ph sz="quarter" idx="1"/>
          </p:nvPr>
        </p:nvSpPr>
        <p:spPr>
          <a:xfrm>
            <a:off x="228600" y="1600200"/>
            <a:ext cx="8382000" cy="4876800"/>
          </a:xfrm>
        </p:spPr>
        <p:txBody>
          <a:bodyPr>
            <a:noAutofit/>
          </a:bodyPr>
          <a:lstStyle/>
          <a:p>
            <a:r>
              <a:rPr lang="en-US" sz="2000" b="1" dirty="0" smtClean="0">
                <a:solidFill>
                  <a:schemeClr val="accent2"/>
                </a:solidFill>
              </a:rPr>
              <a:t>It was at the Institute of Experimental Medicine in the years 1891-1900 that Pavlov did the majority of his research on the physiology of digestion. With his method of research, Pavlov opened the way for new advances in theoretical and practical medicine. He showed that the nervous system played the dominant part in modifying the digestive process, and this discovery is in fact the </a:t>
            </a:r>
          </a:p>
          <a:p>
            <a:pPr>
              <a:buNone/>
            </a:pPr>
            <a:r>
              <a:rPr lang="en-US" sz="2000" b="1" dirty="0" smtClean="0">
                <a:solidFill>
                  <a:schemeClr val="accent2"/>
                </a:solidFill>
              </a:rPr>
              <a:t>	foundation of modern physiology of </a:t>
            </a:r>
          </a:p>
          <a:p>
            <a:pPr>
              <a:buNone/>
            </a:pPr>
            <a:r>
              <a:rPr lang="en-US" sz="2000" b="1" dirty="0" smtClean="0">
                <a:solidFill>
                  <a:schemeClr val="accent2"/>
                </a:solidFill>
              </a:rPr>
              <a:t>	digestion. Pavlov made known the results of </a:t>
            </a:r>
          </a:p>
          <a:p>
            <a:pPr>
              <a:buNone/>
            </a:pPr>
            <a:r>
              <a:rPr lang="en-US" sz="2000" b="1" dirty="0" smtClean="0">
                <a:solidFill>
                  <a:schemeClr val="accent2"/>
                </a:solidFill>
              </a:rPr>
              <a:t>	his research in this field in lectures which he </a:t>
            </a:r>
          </a:p>
          <a:p>
            <a:pPr>
              <a:buNone/>
            </a:pPr>
            <a:r>
              <a:rPr lang="en-US" sz="2000" b="1" dirty="0" smtClean="0">
                <a:solidFill>
                  <a:schemeClr val="accent2"/>
                </a:solidFill>
              </a:rPr>
              <a:t>	gave in 1895 and published under the title</a:t>
            </a:r>
          </a:p>
          <a:p>
            <a:pPr>
              <a:buNone/>
            </a:pPr>
            <a:r>
              <a:rPr lang="en-US" sz="2000" b="1" dirty="0" smtClean="0">
                <a:solidFill>
                  <a:schemeClr val="accent2"/>
                </a:solidFill>
              </a:rPr>
              <a:t>	 </a:t>
            </a:r>
            <a:r>
              <a:rPr lang="en-US" sz="2000" b="1" i="1" dirty="0" err="1" smtClean="0">
                <a:solidFill>
                  <a:schemeClr val="accent2"/>
                </a:solidFill>
              </a:rPr>
              <a:t>Lektsii</a:t>
            </a:r>
            <a:r>
              <a:rPr lang="en-US" sz="2000" b="1" i="1" dirty="0" smtClean="0">
                <a:solidFill>
                  <a:schemeClr val="accent2"/>
                </a:solidFill>
              </a:rPr>
              <a:t> o </a:t>
            </a:r>
            <a:r>
              <a:rPr lang="en-US" sz="2000" b="1" i="1" dirty="0" err="1" smtClean="0">
                <a:solidFill>
                  <a:schemeClr val="accent2"/>
                </a:solidFill>
              </a:rPr>
              <a:t>rabote</a:t>
            </a:r>
            <a:r>
              <a:rPr lang="en-US" sz="2000" b="1" i="1" dirty="0" smtClean="0">
                <a:solidFill>
                  <a:schemeClr val="accent2"/>
                </a:solidFill>
              </a:rPr>
              <a:t> </a:t>
            </a:r>
            <a:r>
              <a:rPr lang="en-US" sz="2000" b="1" i="1" dirty="0" err="1" smtClean="0">
                <a:solidFill>
                  <a:schemeClr val="accent2"/>
                </a:solidFill>
              </a:rPr>
              <a:t>glavnykh</a:t>
            </a:r>
            <a:r>
              <a:rPr lang="en-US" sz="2000" b="1" i="1" dirty="0" smtClean="0">
                <a:solidFill>
                  <a:schemeClr val="accent2"/>
                </a:solidFill>
              </a:rPr>
              <a:t> </a:t>
            </a:r>
            <a:r>
              <a:rPr lang="en-US" sz="2000" b="1" i="1" dirty="0" err="1" smtClean="0">
                <a:solidFill>
                  <a:schemeClr val="accent2"/>
                </a:solidFill>
              </a:rPr>
              <a:t>pishchevaritelnyteh</a:t>
            </a:r>
            <a:r>
              <a:rPr lang="en-US" sz="2000" b="1" i="1" dirty="0" smtClean="0">
                <a:solidFill>
                  <a:schemeClr val="accent2"/>
                </a:solidFill>
              </a:rPr>
              <a:t> </a:t>
            </a:r>
          </a:p>
          <a:p>
            <a:pPr>
              <a:buNone/>
            </a:pPr>
            <a:r>
              <a:rPr lang="en-US" sz="2000" b="1" i="1" dirty="0" smtClean="0">
                <a:solidFill>
                  <a:schemeClr val="accent2"/>
                </a:solidFill>
              </a:rPr>
              <a:t>	</a:t>
            </a:r>
            <a:r>
              <a:rPr lang="en-US" sz="2000" b="1" i="1" dirty="0" err="1" smtClean="0">
                <a:solidFill>
                  <a:schemeClr val="accent2"/>
                </a:solidFill>
              </a:rPr>
              <a:t>zhelez</a:t>
            </a:r>
            <a:r>
              <a:rPr lang="en-US" sz="2000" b="1" dirty="0" smtClean="0">
                <a:solidFill>
                  <a:schemeClr val="accent2"/>
                </a:solidFill>
              </a:rPr>
              <a:t> (Lectures on the function of the principal </a:t>
            </a:r>
          </a:p>
          <a:p>
            <a:pPr>
              <a:buNone/>
            </a:pPr>
            <a:r>
              <a:rPr lang="en-US" sz="2000" b="1" dirty="0" smtClean="0">
                <a:solidFill>
                  <a:schemeClr val="accent2"/>
                </a:solidFill>
              </a:rPr>
              <a:t>	digestive glands) (1897).</a:t>
            </a:r>
            <a:r>
              <a:rPr lang="en-US" sz="1800" b="1" dirty="0" smtClean="0">
                <a:solidFill>
                  <a:schemeClr val="accent2"/>
                </a:solidFill>
              </a:rPr>
              <a:t/>
            </a:r>
            <a:br>
              <a:rPr lang="en-US" sz="1800" b="1" dirty="0" smtClean="0">
                <a:solidFill>
                  <a:schemeClr val="accent2"/>
                </a:solidFill>
              </a:rPr>
            </a:br>
            <a:r>
              <a:rPr lang="en-US" sz="1800" b="1" dirty="0" smtClean="0">
                <a:solidFill>
                  <a:schemeClr val="accent2"/>
                </a:solidFill>
              </a:rPr>
              <a:t>         </a:t>
            </a:r>
            <a:endParaRPr lang="en-US" sz="1800" b="1" dirty="0">
              <a:solidFill>
                <a:schemeClr val="accent2"/>
              </a:solidFill>
            </a:endParaRPr>
          </a:p>
        </p:txBody>
      </p:sp>
      <p:pic>
        <p:nvPicPr>
          <p:cNvPr id="4" name="Picture 3" descr="http://www.sciencemuseum.org.uk/hommedia.ashx?id=10004&amp;size=Small"/>
          <p:cNvPicPr/>
          <p:nvPr/>
        </p:nvPicPr>
        <p:blipFill>
          <a:blip r:embed="rId2" cstate="print"/>
          <a:srcRect/>
          <a:stretch>
            <a:fillRect/>
          </a:stretch>
        </p:blipFill>
        <p:spPr bwMode="auto">
          <a:xfrm>
            <a:off x="5791200" y="3505200"/>
            <a:ext cx="2971800" cy="2419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280</TotalTime>
  <Words>957</Words>
  <Application>Microsoft Office PowerPoint</Application>
  <PresentationFormat>On-screen Show (4:3)</PresentationFormat>
  <Paragraphs>146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Median</vt:lpstr>
      <vt:lpstr>IVAN  PAVLOV</vt:lpstr>
      <vt:lpstr>EARLY LIFE</vt:lpstr>
      <vt:lpstr>EDUCATION</vt:lpstr>
      <vt:lpstr>FAMILY</vt:lpstr>
      <vt:lpstr>Choosing Careers</vt:lpstr>
      <vt:lpstr>Becoming a Physiologist</vt:lpstr>
      <vt:lpstr>JOBS</vt:lpstr>
      <vt:lpstr>JOBS</vt:lpstr>
      <vt:lpstr>EXPERIMENTING</vt:lpstr>
      <vt:lpstr>EXPERIMENTING</vt:lpstr>
      <vt:lpstr>DISCOVERIES</vt:lpstr>
      <vt:lpstr>PAVLOV’S DOGS</vt:lpstr>
      <vt:lpstr>CONDUCTING THE EXPIRIMENT</vt:lpstr>
      <vt:lpstr>CLASSICAL CONDITIONING VIDEO</vt:lpstr>
      <vt:lpstr> </vt:lpstr>
      <vt:lpstr>INFLUENCE ON POPULAR CULTURE:</vt:lpstr>
      <vt:lpstr>AWARDS</vt:lpstr>
      <vt:lpstr>LIFE ACHIEVEMENTS</vt:lpstr>
      <vt:lpstr>DEATH</vt:lpstr>
      <vt:lpstr>PICTURES</vt:lpstr>
      <vt:lpstr>Works Cited</vt:lpstr>
      <vt:lpstr>PICTURES CITED</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IVAN PAVLOV</dc:title>
  <dc:creator>Student_28</dc:creator>
  <cp:lastModifiedBy>Comp13</cp:lastModifiedBy>
  <cp:revision>18</cp:revision>
  <dcterms:created xsi:type="dcterms:W3CDTF">2009-10-21T13:49:56Z</dcterms:created>
  <dcterms:modified xsi:type="dcterms:W3CDTF">2009-11-06T17:34:17Z</dcterms:modified>
</cp:coreProperties>
</file>